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media/image61.jpg" ContentType="image/jpeg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1" r:id="rId3"/>
  </p:sldMasterIdLst>
  <p:notesMasterIdLst>
    <p:notesMasterId r:id="rId19"/>
  </p:notesMasterIdLst>
  <p:handoutMasterIdLst>
    <p:handoutMasterId r:id="rId20"/>
  </p:handoutMasterIdLst>
  <p:sldIdLst>
    <p:sldId id="261" r:id="rId4"/>
    <p:sldId id="263" r:id="rId5"/>
    <p:sldId id="264" r:id="rId6"/>
    <p:sldId id="266" r:id="rId7"/>
    <p:sldId id="265" r:id="rId8"/>
    <p:sldId id="267" r:id="rId9"/>
    <p:sldId id="268" r:id="rId10"/>
    <p:sldId id="269" r:id="rId11"/>
    <p:sldId id="270" r:id="rId12"/>
    <p:sldId id="273" r:id="rId13"/>
    <p:sldId id="271" r:id="rId14"/>
    <p:sldId id="272" r:id="rId15"/>
    <p:sldId id="275" r:id="rId16"/>
    <p:sldId id="276" r:id="rId17"/>
    <p:sldId id="274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t Doekemeijer" initials="BD" lastIdx="2" clrIdx="0">
    <p:extLst>
      <p:ext uri="{19B8F6BF-5375-455C-9EA6-DF929625EA0E}">
        <p15:presenceInfo xmlns:p15="http://schemas.microsoft.com/office/powerpoint/2012/main" userId="S::bmdoekemeijer@tudelft.net::dcf966b4-2981-43ea-b2f9-f1e03456c60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1" autoAdjust="0"/>
    <p:restoredTop sz="84254" autoAdjust="0"/>
  </p:normalViewPr>
  <p:slideViewPr>
    <p:cSldViewPr snapToGrid="0" snapToObjects="1">
      <p:cViewPr varScale="1">
        <p:scale>
          <a:sx n="124" d="100"/>
          <a:sy n="124" d="100"/>
        </p:scale>
        <p:origin x="804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E3B3E-782A-9745-8E84-372F7B6771BF}" type="datetimeFigureOut">
              <a:rPr lang="en-US" smtClean="0"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71C0A-6FC9-E54E-92BE-11816E6C8A1A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06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09E25-4CB1-42A6-B6A0-923149C9E47A}" type="datetimeFigureOut">
              <a:rPr lang="nl-NL" smtClean="0"/>
              <a:t>19-6-2019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940C4-F99E-4BA2-885E-FE192CEE02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7119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Good</a:t>
            </a:r>
            <a:r>
              <a:rPr lang="nl-NL" dirty="0"/>
              <a:t> </a:t>
            </a:r>
            <a:r>
              <a:rPr lang="nl-NL" dirty="0" err="1"/>
              <a:t>afternoon</a:t>
            </a:r>
            <a:r>
              <a:rPr lang="nl-NL" dirty="0"/>
              <a:t> </a:t>
            </a:r>
            <a:r>
              <a:rPr lang="nl-NL" dirty="0" err="1"/>
              <a:t>everyone</a:t>
            </a:r>
            <a:r>
              <a:rPr lang="nl-NL" dirty="0"/>
              <a:t>, I </a:t>
            </a:r>
            <a:r>
              <a:rPr lang="nl-NL" dirty="0" err="1"/>
              <a:t>am</a:t>
            </a:r>
            <a:r>
              <a:rPr lang="nl-NL" dirty="0"/>
              <a:t> Sebastiaan Mulders, a PhD </a:t>
            </a:r>
            <a:r>
              <a:rPr lang="nl-NL" dirty="0" err="1"/>
              <a:t>candidate</a:t>
            </a:r>
            <a:r>
              <a:rPr lang="nl-NL" dirty="0"/>
              <a:t> at </a:t>
            </a:r>
            <a:r>
              <a:rPr lang="nl-NL" dirty="0" err="1"/>
              <a:t>the</a:t>
            </a:r>
            <a:r>
              <a:rPr lang="nl-NL" dirty="0"/>
              <a:t> Delft University of Technology,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today</a:t>
            </a:r>
            <a:r>
              <a:rPr lang="nl-NL" dirty="0"/>
              <a:t> I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presenting a </a:t>
            </a:r>
            <a:r>
              <a:rPr lang="nl-NL" dirty="0" err="1"/>
              <a:t>quite</a:t>
            </a:r>
            <a:r>
              <a:rPr lang="nl-NL" dirty="0"/>
              <a:t> in </a:t>
            </a:r>
            <a:r>
              <a:rPr lang="nl-NL" dirty="0" err="1"/>
              <a:t>depth</a:t>
            </a:r>
            <a:r>
              <a:rPr lang="nl-NL" dirty="0"/>
              <a:t> topic on </a:t>
            </a:r>
            <a:r>
              <a:rPr lang="nl-NL" dirty="0" err="1"/>
              <a:t>Individual</a:t>
            </a:r>
            <a:r>
              <a:rPr lang="nl-NL" dirty="0"/>
              <a:t> Pitch Control </a:t>
            </a:r>
            <a:r>
              <a:rPr lang="nl-NL" dirty="0" err="1"/>
              <a:t>for</a:t>
            </a:r>
            <a:r>
              <a:rPr lang="nl-NL" dirty="0"/>
              <a:t> wind turbines, </a:t>
            </a:r>
            <a:r>
              <a:rPr lang="nl-NL" dirty="0" err="1"/>
              <a:t>called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15345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But </a:t>
            </a:r>
            <a:r>
              <a:rPr lang="nl-NL" dirty="0" err="1"/>
              <a:t>there</a:t>
            </a:r>
            <a:r>
              <a:rPr lang="nl-NL" dirty="0"/>
              <a:t> is a catch, </a:t>
            </a:r>
            <a:r>
              <a:rPr lang="nl-NL" dirty="0" err="1"/>
              <a:t>when</a:t>
            </a:r>
            <a:r>
              <a:rPr lang="nl-NL" dirty="0"/>
              <a:t> we do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transformation</a:t>
            </a:r>
            <a:r>
              <a:rPr lang="nl-NL" dirty="0"/>
              <a:t>, but </a:t>
            </a:r>
            <a:r>
              <a:rPr lang="nl-NL" dirty="0" err="1"/>
              <a:t>not</a:t>
            </a:r>
            <a:r>
              <a:rPr lang="nl-NL" dirty="0"/>
              <a:t> </a:t>
            </a:r>
            <a:r>
              <a:rPr lang="nl-NL" dirty="0" err="1"/>
              <a:t>include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offset.</a:t>
            </a:r>
          </a:p>
          <a:p>
            <a:r>
              <a:rPr lang="nl-NL" dirty="0" err="1"/>
              <a:t>So</a:t>
            </a:r>
            <a:r>
              <a:rPr lang="nl-NL" dirty="0"/>
              <a:t> we first </a:t>
            </a:r>
            <a:r>
              <a:rPr lang="nl-NL" dirty="0" err="1"/>
              <a:t>consider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whole</a:t>
            </a:r>
            <a:r>
              <a:rPr lang="nl-NL" dirty="0"/>
              <a:t> </a:t>
            </a:r>
            <a:r>
              <a:rPr lang="nl-NL" dirty="0" err="1"/>
              <a:t>open-loop</a:t>
            </a:r>
            <a:r>
              <a:rPr lang="nl-NL" dirty="0"/>
              <a:t> system as </a:t>
            </a:r>
            <a:r>
              <a:rPr lang="nl-NL" dirty="0" err="1"/>
              <a:t>as</a:t>
            </a:r>
            <a:r>
              <a:rPr lang="nl-NL" dirty="0"/>
              <a:t> single block. </a:t>
            </a:r>
            <a:r>
              <a:rPr lang="nl-NL" dirty="0" err="1"/>
              <a:t>What</a:t>
            </a:r>
            <a:r>
              <a:rPr lang="nl-NL" dirty="0"/>
              <a:t> we </a:t>
            </a:r>
            <a:r>
              <a:rPr lang="nl-NL" dirty="0" err="1"/>
              <a:t>ideally</a:t>
            </a:r>
            <a:r>
              <a:rPr lang="nl-NL" dirty="0"/>
              <a:t> want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achieve</a:t>
            </a:r>
            <a:r>
              <a:rPr lang="nl-NL" dirty="0"/>
              <a:t> is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everything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we do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virtual tilt pitch </a:t>
            </a:r>
            <a:r>
              <a:rPr lang="nl-NL" dirty="0" err="1"/>
              <a:t>angle</a:t>
            </a:r>
            <a:r>
              <a:rPr lang="nl-NL" dirty="0"/>
              <a:t> </a:t>
            </a:r>
            <a:r>
              <a:rPr lang="nl-NL" dirty="0" err="1"/>
              <a:t>only</a:t>
            </a:r>
            <a:r>
              <a:rPr lang="nl-NL" dirty="0"/>
              <a:t> </a:t>
            </a:r>
            <a:r>
              <a:rPr lang="nl-NL" dirty="0" err="1"/>
              <a:t>affects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tilt moment. </a:t>
            </a:r>
            <a:r>
              <a:rPr lang="nl-NL" dirty="0" err="1"/>
              <a:t>Likewise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yaw</a:t>
            </a:r>
            <a:r>
              <a:rPr lang="nl-NL" dirty="0"/>
              <a:t> pitch </a:t>
            </a:r>
            <a:r>
              <a:rPr lang="nl-NL" dirty="0" err="1"/>
              <a:t>and</a:t>
            </a:r>
            <a:r>
              <a:rPr lang="nl-NL" dirty="0"/>
              <a:t> moment. </a:t>
            </a:r>
          </a:p>
          <a:p>
            <a:endParaRPr lang="nl-NL" dirty="0"/>
          </a:p>
          <a:p>
            <a:r>
              <a:rPr lang="nl-NL" dirty="0"/>
              <a:t>But in </a:t>
            </a:r>
            <a:r>
              <a:rPr lang="nl-NL" dirty="0" err="1"/>
              <a:t>reality</a:t>
            </a:r>
            <a:r>
              <a:rPr lang="nl-NL" dirty="0"/>
              <a:t>, we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is </a:t>
            </a:r>
            <a:r>
              <a:rPr lang="nl-NL" dirty="0" err="1"/>
              <a:t>coupling</a:t>
            </a:r>
            <a:r>
              <a:rPr lang="nl-NL" dirty="0"/>
              <a:t> present </a:t>
            </a:r>
            <a:r>
              <a:rPr lang="nl-NL" dirty="0" err="1"/>
              <a:t>between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two</a:t>
            </a:r>
            <a:r>
              <a:rPr lang="nl-NL" dirty="0"/>
              <a:t> </a:t>
            </a:r>
            <a:r>
              <a:rPr lang="nl-NL" dirty="0" err="1"/>
              <a:t>axes</a:t>
            </a:r>
            <a:r>
              <a:rPr lang="nl-NL" dirty="0"/>
              <a:t>. </a:t>
            </a:r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if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 do </a:t>
            </a:r>
            <a:r>
              <a:rPr lang="nl-NL" dirty="0" err="1"/>
              <a:t>something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tilt pitch </a:t>
            </a:r>
            <a:r>
              <a:rPr lang="nl-NL" dirty="0" err="1"/>
              <a:t>angle</a:t>
            </a:r>
            <a:r>
              <a:rPr lang="nl-NL" dirty="0"/>
              <a:t>,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affects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yaw</a:t>
            </a:r>
            <a:r>
              <a:rPr lang="nl-NL" dirty="0"/>
              <a:t> moment. </a:t>
            </a:r>
            <a:r>
              <a:rPr lang="nl-NL" dirty="0" err="1"/>
              <a:t>And</a:t>
            </a:r>
            <a:r>
              <a:rPr lang="nl-NL" dirty="0"/>
              <a:t> we </a:t>
            </a:r>
            <a:r>
              <a:rPr lang="nl-NL" dirty="0" err="1"/>
              <a:t>don’t</a:t>
            </a:r>
            <a:r>
              <a:rPr lang="nl-NL" dirty="0"/>
              <a:t> want </a:t>
            </a:r>
            <a:r>
              <a:rPr lang="nl-NL" dirty="0" err="1"/>
              <a:t>this</a:t>
            </a:r>
            <a:r>
              <a:rPr lang="nl-NL" dirty="0"/>
              <a:t>. These plots show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amount</a:t>
            </a:r>
            <a:r>
              <a:rPr lang="nl-NL" dirty="0"/>
              <a:t> of </a:t>
            </a:r>
            <a:r>
              <a:rPr lang="nl-NL" dirty="0" err="1"/>
              <a:t>diagonal</a:t>
            </a:r>
            <a:r>
              <a:rPr lang="nl-NL" dirty="0"/>
              <a:t> </a:t>
            </a:r>
            <a:r>
              <a:rPr lang="nl-NL" dirty="0" err="1"/>
              <a:t>contribution</a:t>
            </a:r>
            <a:r>
              <a:rPr lang="nl-NL" dirty="0"/>
              <a:t>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amount</a:t>
            </a:r>
            <a:r>
              <a:rPr lang="nl-NL" dirty="0"/>
              <a:t> of off-</a:t>
            </a:r>
            <a:r>
              <a:rPr lang="nl-NL" dirty="0" err="1"/>
              <a:t>diagonal</a:t>
            </a:r>
            <a:r>
              <a:rPr lang="nl-NL" dirty="0"/>
              <a:t> </a:t>
            </a:r>
            <a:r>
              <a:rPr lang="nl-NL" dirty="0" err="1"/>
              <a:t>interactions</a:t>
            </a:r>
            <a:r>
              <a:rPr lang="nl-NL" dirty="0"/>
              <a:t>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2P </a:t>
            </a:r>
            <a:r>
              <a:rPr lang="nl-NL" dirty="0" err="1"/>
              <a:t>implementation</a:t>
            </a:r>
            <a:r>
              <a:rPr lang="nl-NL" dirty="0"/>
              <a:t>, </a:t>
            </a:r>
            <a:r>
              <a:rPr lang="nl-NL" dirty="0" err="1"/>
              <a:t>you</a:t>
            </a:r>
            <a:r>
              <a:rPr lang="nl-NL" dirty="0"/>
              <a:t> have more </a:t>
            </a:r>
            <a:r>
              <a:rPr lang="nl-NL" dirty="0" err="1"/>
              <a:t>interaction</a:t>
            </a:r>
            <a:r>
              <a:rPr lang="nl-NL" dirty="0"/>
              <a:t>, </a:t>
            </a:r>
            <a:r>
              <a:rPr lang="nl-NL" dirty="0" err="1"/>
              <a:t>than</a:t>
            </a:r>
            <a:r>
              <a:rPr lang="nl-NL" dirty="0"/>
              <a:t> </a:t>
            </a:r>
            <a:r>
              <a:rPr lang="nl-NL" dirty="0" err="1"/>
              <a:t>cirect</a:t>
            </a:r>
            <a:r>
              <a:rPr lang="nl-NL" dirty="0"/>
              <a:t> </a:t>
            </a:r>
            <a:r>
              <a:rPr lang="nl-NL" dirty="0" err="1"/>
              <a:t>contribution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/>
              <a:t>The </a:t>
            </a:r>
            <a:r>
              <a:rPr lang="nl-NL" dirty="0" err="1"/>
              <a:t>nice</a:t>
            </a:r>
            <a:r>
              <a:rPr lang="nl-NL" dirty="0"/>
              <a:t> </a:t>
            </a:r>
            <a:r>
              <a:rPr lang="nl-NL" dirty="0" err="1"/>
              <a:t>thing</a:t>
            </a:r>
            <a:r>
              <a:rPr lang="nl-NL" dirty="0"/>
              <a:t> is </a:t>
            </a:r>
            <a:r>
              <a:rPr lang="nl-NL" dirty="0" err="1"/>
              <a:t>now</a:t>
            </a:r>
            <a:r>
              <a:rPr lang="nl-NL" dirty="0"/>
              <a:t>,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when</a:t>
            </a:r>
            <a:r>
              <a:rPr lang="nl-NL" dirty="0"/>
              <a:t> we </a:t>
            </a:r>
            <a:r>
              <a:rPr lang="nl-NL" dirty="0" err="1"/>
              <a:t>use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 </a:t>
            </a:r>
            <a:r>
              <a:rPr lang="nl-NL" dirty="0" err="1"/>
              <a:t>and</a:t>
            </a:r>
            <a:r>
              <a:rPr lang="nl-NL" dirty="0"/>
              <a:t> set </a:t>
            </a:r>
            <a:r>
              <a:rPr lang="nl-NL" dirty="0" err="1"/>
              <a:t>it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optimal</a:t>
            </a:r>
            <a:r>
              <a:rPr lang="nl-NL" dirty="0"/>
              <a:t> </a:t>
            </a:r>
            <a:r>
              <a:rPr lang="nl-NL" dirty="0" err="1"/>
              <a:t>value</a:t>
            </a:r>
            <a:r>
              <a:rPr lang="nl-NL" dirty="0"/>
              <a:t>, we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basically</a:t>
            </a:r>
            <a:r>
              <a:rPr lang="nl-NL" dirty="0"/>
              <a:t> </a:t>
            </a:r>
            <a:r>
              <a:rPr lang="nl-NL" dirty="0" err="1"/>
              <a:t>minimize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interactions</a:t>
            </a:r>
            <a:r>
              <a:rPr lang="nl-NL" dirty="0"/>
              <a:t>, </a:t>
            </a:r>
            <a:r>
              <a:rPr lang="nl-NL" dirty="0" err="1"/>
              <a:t>which</a:t>
            </a:r>
            <a:r>
              <a:rPr lang="nl-NL" dirty="0"/>
              <a:t> is a </a:t>
            </a:r>
            <a:r>
              <a:rPr lang="nl-NL" dirty="0" err="1"/>
              <a:t>thing</a:t>
            </a:r>
            <a:r>
              <a:rPr lang="nl-NL" dirty="0"/>
              <a:t> we want. At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same</a:t>
            </a:r>
            <a:r>
              <a:rPr lang="nl-NL" dirty="0"/>
              <a:t> time, </a:t>
            </a:r>
            <a:r>
              <a:rPr lang="nl-NL" dirty="0" err="1"/>
              <a:t>the</a:t>
            </a:r>
            <a:r>
              <a:rPr lang="nl-NL" dirty="0"/>
              <a:t> direct </a:t>
            </a:r>
            <a:r>
              <a:rPr lang="nl-NL" dirty="0" err="1"/>
              <a:t>path</a:t>
            </a:r>
            <a:r>
              <a:rPr lang="nl-NL" dirty="0"/>
              <a:t> </a:t>
            </a:r>
            <a:r>
              <a:rPr lang="nl-NL" dirty="0" err="1"/>
              <a:t>remains</a:t>
            </a:r>
            <a:r>
              <a:rPr lang="nl-NL" dirty="0"/>
              <a:t> </a:t>
            </a:r>
            <a:r>
              <a:rPr lang="nl-NL" dirty="0" err="1"/>
              <a:t>largely</a:t>
            </a:r>
            <a:r>
              <a:rPr lang="nl-NL" dirty="0"/>
              <a:t> </a:t>
            </a:r>
            <a:r>
              <a:rPr lang="nl-NL" dirty="0" err="1"/>
              <a:t>unaffected</a:t>
            </a:r>
            <a:r>
              <a:rPr lang="nl-NL" dirty="0"/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8197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let’s</a:t>
            </a:r>
            <a:r>
              <a:rPr lang="nl-NL" dirty="0"/>
              <a:t> do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same</a:t>
            </a:r>
            <a:r>
              <a:rPr lang="nl-NL" dirty="0"/>
              <a:t> trick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sensitivity</a:t>
            </a:r>
            <a:r>
              <a:rPr lang="nl-NL" dirty="0"/>
              <a:t> </a:t>
            </a:r>
            <a:r>
              <a:rPr lang="nl-NL" dirty="0" err="1"/>
              <a:t>function</a:t>
            </a:r>
            <a:r>
              <a:rPr lang="nl-NL" dirty="0"/>
              <a:t>. The </a:t>
            </a:r>
            <a:r>
              <a:rPr lang="nl-NL" dirty="0" err="1"/>
              <a:t>sensitivty</a:t>
            </a:r>
            <a:r>
              <a:rPr lang="nl-NL" dirty="0"/>
              <a:t> </a:t>
            </a:r>
            <a:r>
              <a:rPr lang="nl-NL" dirty="0" err="1"/>
              <a:t>function</a:t>
            </a:r>
            <a:r>
              <a:rPr lang="nl-NL" dirty="0"/>
              <a:t> </a:t>
            </a:r>
            <a:r>
              <a:rPr lang="nl-NL" dirty="0" err="1"/>
              <a:t>basically</a:t>
            </a:r>
            <a:r>
              <a:rPr lang="nl-NL" dirty="0"/>
              <a:t> show </a:t>
            </a:r>
            <a:r>
              <a:rPr lang="nl-NL" dirty="0" err="1"/>
              <a:t>how</a:t>
            </a:r>
            <a:r>
              <a:rPr lang="nl-NL" dirty="0"/>
              <a:t> well </a:t>
            </a:r>
            <a:r>
              <a:rPr lang="nl-NL" dirty="0" err="1"/>
              <a:t>your</a:t>
            </a:r>
            <a:r>
              <a:rPr lang="nl-NL" dirty="0"/>
              <a:t> control </a:t>
            </a:r>
            <a:r>
              <a:rPr lang="nl-NL" dirty="0" err="1"/>
              <a:t>implementation</a:t>
            </a:r>
            <a:r>
              <a:rPr lang="nl-NL" dirty="0"/>
              <a:t> is </a:t>
            </a:r>
            <a:r>
              <a:rPr lang="nl-NL" dirty="0" err="1"/>
              <a:t>able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mitigate</a:t>
            </a:r>
            <a:r>
              <a:rPr lang="nl-NL" dirty="0"/>
              <a:t> </a:t>
            </a:r>
            <a:r>
              <a:rPr lang="nl-NL" dirty="0" err="1"/>
              <a:t>disturbanced</a:t>
            </a:r>
            <a:r>
              <a:rPr lang="nl-NL" dirty="0"/>
              <a:t>. </a:t>
            </a:r>
            <a:r>
              <a:rPr lang="nl-NL" dirty="0" err="1"/>
              <a:t>So</a:t>
            </a:r>
            <a:r>
              <a:rPr lang="nl-NL" dirty="0"/>
              <a:t> we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 as a </a:t>
            </a:r>
            <a:r>
              <a:rPr lang="nl-NL" dirty="0" err="1"/>
              <a:t>tuning</a:t>
            </a:r>
            <a:r>
              <a:rPr lang="nl-NL" dirty="0"/>
              <a:t> </a:t>
            </a:r>
            <a:r>
              <a:rPr lang="nl-NL" dirty="0" err="1"/>
              <a:t>know</a:t>
            </a:r>
            <a:r>
              <a:rPr lang="nl-NL" dirty="0"/>
              <a:t>, </a:t>
            </a:r>
            <a:r>
              <a:rPr lang="nl-NL" dirty="0" err="1"/>
              <a:t>When</a:t>
            </a:r>
            <a:r>
              <a:rPr lang="nl-NL" dirty="0"/>
              <a:t> we </a:t>
            </a:r>
            <a:r>
              <a:rPr lang="nl-NL" dirty="0" err="1"/>
              <a:t>disregard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offset,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sensitivity</a:t>
            </a:r>
            <a:r>
              <a:rPr lang="nl-NL" dirty="0"/>
              <a:t> </a:t>
            </a:r>
            <a:r>
              <a:rPr lang="nl-NL" dirty="0" err="1"/>
              <a:t>function</a:t>
            </a:r>
            <a:r>
              <a:rPr lang="nl-NL" dirty="0"/>
              <a:t> shows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it</a:t>
            </a:r>
            <a:r>
              <a:rPr lang="nl-NL" dirty="0"/>
              <a:t> is </a:t>
            </a:r>
            <a:r>
              <a:rPr lang="nl-NL" dirty="0" err="1"/>
              <a:t>either</a:t>
            </a:r>
            <a:r>
              <a:rPr lang="nl-NL" dirty="0"/>
              <a:t> </a:t>
            </a:r>
            <a:r>
              <a:rPr lang="nl-NL" dirty="0" err="1"/>
              <a:t>possible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reduce</a:t>
            </a:r>
            <a:r>
              <a:rPr lang="nl-NL" dirty="0"/>
              <a:t> </a:t>
            </a:r>
            <a:r>
              <a:rPr lang="nl-NL" dirty="0" err="1"/>
              <a:t>external</a:t>
            </a:r>
            <a:r>
              <a:rPr lang="nl-NL" dirty="0"/>
              <a:t> </a:t>
            </a:r>
            <a:r>
              <a:rPr lang="nl-NL" dirty="0" err="1"/>
              <a:t>disturbanced</a:t>
            </a:r>
            <a:r>
              <a:rPr lang="nl-NL" dirty="0"/>
              <a:t>, but </a:t>
            </a:r>
            <a:r>
              <a:rPr lang="nl-NL" dirty="0" err="1"/>
              <a:t>if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 are </a:t>
            </a:r>
            <a:r>
              <a:rPr lang="nl-NL" dirty="0" err="1"/>
              <a:t>unlucky</a:t>
            </a:r>
            <a:r>
              <a:rPr lang="nl-NL" dirty="0"/>
              <a:t>,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exaggurate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disturbanced</a:t>
            </a:r>
            <a:r>
              <a:rPr lang="nl-NL" dirty="0"/>
              <a:t> </a:t>
            </a:r>
            <a:r>
              <a:rPr lang="nl-NL" dirty="0" err="1"/>
              <a:t>tremendously</a:t>
            </a:r>
            <a:r>
              <a:rPr lang="nl-NL" dirty="0"/>
              <a:t>.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phenomenom</a:t>
            </a:r>
            <a:r>
              <a:rPr lang="nl-NL" dirty="0"/>
              <a:t> is </a:t>
            </a:r>
            <a:r>
              <a:rPr lang="nl-NL" dirty="0" err="1"/>
              <a:t>called</a:t>
            </a:r>
            <a:r>
              <a:rPr lang="nl-NL" dirty="0"/>
              <a:t> </a:t>
            </a:r>
            <a:r>
              <a:rPr lang="nl-NL" dirty="0" err="1"/>
              <a:t>directionality</a:t>
            </a:r>
            <a:r>
              <a:rPr lang="nl-NL" dirty="0"/>
              <a:t> in </a:t>
            </a:r>
            <a:r>
              <a:rPr lang="nl-NL" dirty="0" err="1"/>
              <a:t>your</a:t>
            </a:r>
            <a:r>
              <a:rPr lang="nl-NL" dirty="0"/>
              <a:t> control </a:t>
            </a:r>
            <a:r>
              <a:rPr lang="nl-NL" dirty="0" err="1"/>
              <a:t>implementation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now</a:t>
            </a:r>
            <a:r>
              <a:rPr lang="nl-NL" dirty="0"/>
              <a:t> </a:t>
            </a:r>
            <a:r>
              <a:rPr lang="nl-NL" dirty="0" err="1"/>
              <a:t>when</a:t>
            </a:r>
            <a:r>
              <a:rPr lang="nl-NL" dirty="0"/>
              <a:t> we turn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knob</a:t>
            </a:r>
            <a:r>
              <a:rPr lang="nl-NL" dirty="0"/>
              <a:t>, </a:t>
            </a:r>
            <a:r>
              <a:rPr lang="nl-NL" dirty="0" err="1"/>
              <a:t>and</a:t>
            </a:r>
            <a:r>
              <a:rPr lang="nl-NL" dirty="0"/>
              <a:t> select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optimal</a:t>
            </a:r>
            <a:r>
              <a:rPr lang="nl-NL" dirty="0"/>
              <a:t> offset, we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minimize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directionality</a:t>
            </a:r>
            <a:r>
              <a:rPr lang="nl-NL" dirty="0"/>
              <a:t>. </a:t>
            </a:r>
            <a:r>
              <a:rPr lang="nl-NL" dirty="0" err="1"/>
              <a:t>So</a:t>
            </a:r>
            <a:r>
              <a:rPr lang="nl-NL" dirty="0"/>
              <a:t> no matter </a:t>
            </a:r>
            <a:r>
              <a:rPr lang="nl-NL" dirty="0" err="1"/>
              <a:t>which</a:t>
            </a:r>
            <a:r>
              <a:rPr lang="nl-NL" dirty="0"/>
              <a:t> </a:t>
            </a:r>
            <a:r>
              <a:rPr lang="nl-NL" dirty="0" err="1"/>
              <a:t>signal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 put in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closed</a:t>
            </a:r>
            <a:r>
              <a:rPr lang="nl-NL" dirty="0"/>
              <a:t>-loop control </a:t>
            </a:r>
            <a:r>
              <a:rPr lang="nl-NL" dirty="0" err="1"/>
              <a:t>implementation</a:t>
            </a:r>
            <a:r>
              <a:rPr lang="nl-NL" dirty="0"/>
              <a:t>, </a:t>
            </a:r>
            <a:r>
              <a:rPr lang="nl-NL" dirty="0" err="1"/>
              <a:t>you</a:t>
            </a:r>
            <a:r>
              <a:rPr lang="nl-NL" dirty="0"/>
              <a:t> get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same</a:t>
            </a:r>
            <a:r>
              <a:rPr lang="nl-NL" dirty="0"/>
              <a:t> performance, </a:t>
            </a:r>
            <a:r>
              <a:rPr lang="nl-NL" dirty="0" err="1"/>
              <a:t>which</a:t>
            </a:r>
            <a:r>
              <a:rPr lang="nl-NL" dirty="0"/>
              <a:t> is a </a:t>
            </a:r>
            <a:r>
              <a:rPr lang="nl-NL" dirty="0" err="1"/>
              <a:t>good</a:t>
            </a:r>
            <a:r>
              <a:rPr lang="nl-NL" dirty="0"/>
              <a:t> </a:t>
            </a:r>
            <a:r>
              <a:rPr lang="nl-NL" dirty="0" err="1"/>
              <a:t>thing</a:t>
            </a:r>
            <a:r>
              <a:rPr lang="nl-NL" dirty="0"/>
              <a:t>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5599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Now</a:t>
            </a:r>
            <a:r>
              <a:rPr lang="nl-NL" dirty="0"/>
              <a:t> </a:t>
            </a:r>
            <a:r>
              <a:rPr lang="nl-NL" dirty="0" err="1"/>
              <a:t>let’s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</a:t>
            </a:r>
            <a:r>
              <a:rPr lang="nl-NL" dirty="0" err="1"/>
              <a:t>what</a:t>
            </a:r>
            <a:r>
              <a:rPr lang="nl-NL" dirty="0"/>
              <a:t> happend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spectra of </a:t>
            </a:r>
            <a:r>
              <a:rPr lang="nl-NL" dirty="0" err="1"/>
              <a:t>our</a:t>
            </a:r>
            <a:r>
              <a:rPr lang="nl-NL" dirty="0"/>
              <a:t> pitch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root out of moment </a:t>
            </a:r>
            <a:r>
              <a:rPr lang="nl-NL" dirty="0" err="1"/>
              <a:t>signals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case of NO IPC, IPC without </a:t>
            </a:r>
            <a:r>
              <a:rPr lang="nl-NL" dirty="0" err="1"/>
              <a:t>the</a:t>
            </a:r>
            <a:r>
              <a:rPr lang="nl-NL" dirty="0"/>
              <a:t> offset, </a:t>
            </a:r>
            <a:r>
              <a:rPr lang="nl-NL" dirty="0" err="1"/>
              <a:t>and</a:t>
            </a:r>
            <a:r>
              <a:rPr lang="nl-NL" dirty="0"/>
              <a:t> IPC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offset. </a:t>
            </a:r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no IPC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</a:t>
            </a:r>
            <a:r>
              <a:rPr lang="nl-NL" dirty="0" err="1"/>
              <a:t>clear</a:t>
            </a:r>
            <a:r>
              <a:rPr lang="nl-NL" dirty="0"/>
              <a:t> </a:t>
            </a:r>
            <a:r>
              <a:rPr lang="nl-NL" dirty="0" err="1"/>
              <a:t>peaks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moment spectra </a:t>
            </a:r>
            <a:r>
              <a:rPr lang="nl-NL" dirty="0" err="1"/>
              <a:t>for</a:t>
            </a:r>
            <a:r>
              <a:rPr lang="nl-NL" dirty="0"/>
              <a:t> 1P </a:t>
            </a:r>
            <a:r>
              <a:rPr lang="nl-NL" dirty="0" err="1"/>
              <a:t>and</a:t>
            </a:r>
            <a:r>
              <a:rPr lang="nl-NL" dirty="0"/>
              <a:t> 2P. </a:t>
            </a:r>
            <a:r>
              <a:rPr lang="nl-NL" dirty="0" err="1"/>
              <a:t>When</a:t>
            </a:r>
            <a:r>
              <a:rPr lang="nl-NL" dirty="0"/>
              <a:t> we </a:t>
            </a:r>
            <a:r>
              <a:rPr lang="nl-NL" dirty="0" err="1"/>
              <a:t>enable</a:t>
            </a:r>
            <a:r>
              <a:rPr lang="nl-NL" dirty="0"/>
              <a:t> IPC without </a:t>
            </a:r>
            <a:r>
              <a:rPr lang="nl-NL" dirty="0" err="1"/>
              <a:t>the</a:t>
            </a:r>
            <a:r>
              <a:rPr lang="nl-NL" dirty="0"/>
              <a:t> offset, we </a:t>
            </a:r>
            <a:r>
              <a:rPr lang="nl-NL" dirty="0" err="1"/>
              <a:t>see</a:t>
            </a:r>
            <a:r>
              <a:rPr lang="nl-NL" dirty="0"/>
              <a:t> </a:t>
            </a:r>
            <a:r>
              <a:rPr lang="nl-NL" dirty="0" err="1"/>
              <a:t>an</a:t>
            </a:r>
            <a:r>
              <a:rPr lang="nl-NL" dirty="0"/>
              <a:t> </a:t>
            </a:r>
            <a:r>
              <a:rPr lang="nl-NL" dirty="0" err="1"/>
              <a:t>attenuation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1P peak, but a big </a:t>
            </a:r>
            <a:r>
              <a:rPr lang="nl-NL" dirty="0" err="1"/>
              <a:t>exeguration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2P peak at a high </a:t>
            </a:r>
            <a:r>
              <a:rPr lang="nl-NL" dirty="0" err="1"/>
              <a:t>frequency</a:t>
            </a:r>
            <a:r>
              <a:rPr lang="nl-NL" dirty="0"/>
              <a:t> in </a:t>
            </a:r>
            <a:r>
              <a:rPr lang="nl-NL" dirty="0" err="1"/>
              <a:t>both</a:t>
            </a:r>
            <a:r>
              <a:rPr lang="nl-NL" dirty="0"/>
              <a:t> </a:t>
            </a:r>
            <a:r>
              <a:rPr lang="nl-NL" dirty="0" err="1"/>
              <a:t>ptch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loads. </a:t>
            </a:r>
            <a:r>
              <a:rPr lang="nl-NL" dirty="0" err="1"/>
              <a:t>When</a:t>
            </a:r>
            <a:r>
              <a:rPr lang="nl-NL" dirty="0"/>
              <a:t> we </a:t>
            </a:r>
            <a:r>
              <a:rPr lang="nl-NL" dirty="0" err="1"/>
              <a:t>include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offset, we </a:t>
            </a:r>
            <a:r>
              <a:rPr lang="nl-NL" dirty="0" err="1"/>
              <a:t>see</a:t>
            </a:r>
            <a:r>
              <a:rPr lang="nl-NL" dirty="0"/>
              <a:t> </a:t>
            </a:r>
            <a:r>
              <a:rPr lang="nl-NL" dirty="0" err="1"/>
              <a:t>nice</a:t>
            </a:r>
            <a:r>
              <a:rPr lang="nl-NL" dirty="0"/>
              <a:t> </a:t>
            </a:r>
            <a:r>
              <a:rPr lang="nl-NL" dirty="0" err="1"/>
              <a:t>reduction</a:t>
            </a:r>
            <a:r>
              <a:rPr lang="nl-NL" dirty="0"/>
              <a:t> of </a:t>
            </a:r>
            <a:r>
              <a:rPr lang="nl-NL" dirty="0" err="1"/>
              <a:t>both</a:t>
            </a:r>
            <a:r>
              <a:rPr lang="nl-NL" dirty="0"/>
              <a:t> </a:t>
            </a:r>
            <a:r>
              <a:rPr lang="nl-NL" dirty="0" err="1"/>
              <a:t>frequencies</a:t>
            </a:r>
            <a:r>
              <a:rPr lang="nl-NL" dirty="0"/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3559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Finally</a:t>
            </a:r>
            <a:r>
              <a:rPr lang="nl-NL" dirty="0"/>
              <a:t> we look at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Damage</a:t>
            </a:r>
            <a:r>
              <a:rPr lang="nl-NL" dirty="0"/>
              <a:t> Equivalent Load, </a:t>
            </a:r>
            <a:r>
              <a:rPr lang="nl-NL" dirty="0" err="1"/>
              <a:t>which</a:t>
            </a:r>
            <a:r>
              <a:rPr lang="nl-NL" dirty="0"/>
              <a:t> is a </a:t>
            </a:r>
            <a:r>
              <a:rPr lang="nl-NL" dirty="0" err="1"/>
              <a:t>measure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fatigue</a:t>
            </a:r>
            <a:r>
              <a:rPr lang="nl-NL" dirty="0"/>
              <a:t> </a:t>
            </a:r>
            <a:r>
              <a:rPr lang="nl-NL" dirty="0" err="1"/>
              <a:t>loading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blades</a:t>
            </a:r>
            <a:r>
              <a:rPr lang="nl-NL" dirty="0"/>
              <a:t>. The </a:t>
            </a:r>
            <a:r>
              <a:rPr lang="nl-NL" dirty="0" err="1"/>
              <a:t>results</a:t>
            </a:r>
            <a:r>
              <a:rPr lang="nl-NL" dirty="0"/>
              <a:t> are </a:t>
            </a:r>
            <a:r>
              <a:rPr lang="nl-NL" dirty="0" err="1"/>
              <a:t>normalized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respect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No IPC case. </a:t>
            </a:r>
            <a:r>
              <a:rPr lang="nl-NL" dirty="0" err="1"/>
              <a:t>So</a:t>
            </a:r>
            <a:r>
              <a:rPr lang="nl-NL" dirty="0"/>
              <a:t> no IPC has a DEL of 1, IPC without offset, </a:t>
            </a:r>
            <a:r>
              <a:rPr lang="nl-NL" dirty="0" err="1"/>
              <a:t>clearly</a:t>
            </a:r>
            <a:r>
              <a:rPr lang="nl-NL" dirty="0"/>
              <a:t> </a:t>
            </a:r>
            <a:r>
              <a:rPr lang="nl-NL" dirty="0" err="1"/>
              <a:t>worsens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performande</a:t>
            </a:r>
            <a:r>
              <a:rPr lang="nl-NL" dirty="0"/>
              <a:t>, </a:t>
            </a:r>
            <a:r>
              <a:rPr lang="nl-NL" dirty="0" err="1"/>
              <a:t>while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including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offset, we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attain</a:t>
            </a:r>
            <a:r>
              <a:rPr lang="nl-NL" dirty="0"/>
              <a:t> a </a:t>
            </a:r>
            <a:r>
              <a:rPr lang="nl-NL" dirty="0" err="1"/>
              <a:t>nice</a:t>
            </a:r>
            <a:r>
              <a:rPr lang="nl-NL" dirty="0"/>
              <a:t> benefit in </a:t>
            </a:r>
            <a:r>
              <a:rPr lang="nl-NL" dirty="0" err="1"/>
              <a:t>terms</a:t>
            </a:r>
            <a:r>
              <a:rPr lang="nl-NL" dirty="0"/>
              <a:t> of DEL.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8498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So</a:t>
            </a:r>
            <a:r>
              <a:rPr lang="nl-NL" dirty="0"/>
              <a:t> as a </a:t>
            </a:r>
            <a:r>
              <a:rPr lang="nl-NL" dirty="0" err="1"/>
              <a:t>wrap</a:t>
            </a:r>
            <a:r>
              <a:rPr lang="nl-NL" dirty="0"/>
              <a:t> up. For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implementation</a:t>
            </a:r>
            <a:r>
              <a:rPr lang="nl-NL" dirty="0"/>
              <a:t> of IPC, </a:t>
            </a:r>
            <a:r>
              <a:rPr lang="nl-NL" dirty="0" err="1"/>
              <a:t>especially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higher-harmonic</a:t>
            </a:r>
            <a:r>
              <a:rPr lang="nl-NL" dirty="0"/>
              <a:t> </a:t>
            </a:r>
            <a:r>
              <a:rPr lang="nl-NL" dirty="0" err="1"/>
              <a:t>reductions</a:t>
            </a:r>
            <a:r>
              <a:rPr lang="nl-NL" dirty="0"/>
              <a:t>, we </a:t>
            </a:r>
            <a:r>
              <a:rPr lang="nl-NL" dirty="0" err="1"/>
              <a:t>need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 </a:t>
            </a:r>
            <a:r>
              <a:rPr lang="nl-NL" dirty="0" err="1"/>
              <a:t>for</a:t>
            </a:r>
            <a:r>
              <a:rPr lang="nl-NL" dirty="0"/>
              <a:t>:</a:t>
            </a:r>
          </a:p>
          <a:p>
            <a:endParaRPr lang="nl-NL" dirty="0"/>
          </a:p>
          <a:p>
            <a:r>
              <a:rPr lang="nl-NL" dirty="0" err="1"/>
              <a:t>Improved</a:t>
            </a:r>
            <a:r>
              <a:rPr lang="nl-NL" dirty="0"/>
              <a:t> </a:t>
            </a:r>
            <a:r>
              <a:rPr lang="nl-NL" dirty="0" err="1"/>
              <a:t>decoupling</a:t>
            </a:r>
            <a:endParaRPr lang="nl-NL" dirty="0"/>
          </a:p>
          <a:p>
            <a:r>
              <a:rPr lang="nl-NL" dirty="0" err="1"/>
              <a:t>Reducing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directionality</a:t>
            </a:r>
            <a:endParaRPr lang="nl-NL" dirty="0"/>
          </a:p>
          <a:p>
            <a:r>
              <a:rPr lang="nl-NL" dirty="0" err="1"/>
              <a:t>Crucial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reduction</a:t>
            </a:r>
            <a:r>
              <a:rPr lang="nl-NL" dirty="0"/>
              <a:t> of a </a:t>
            </a:r>
            <a:r>
              <a:rPr lang="nl-NL" dirty="0" err="1"/>
              <a:t>combined</a:t>
            </a:r>
            <a:r>
              <a:rPr lang="nl-NL" dirty="0"/>
              <a:t> 1P + 2P </a:t>
            </a:r>
            <a:r>
              <a:rPr lang="nl-NL" dirty="0" err="1"/>
              <a:t>implementation</a:t>
            </a:r>
            <a:endParaRPr lang="nl-NL" dirty="0"/>
          </a:p>
          <a:p>
            <a:r>
              <a:rPr lang="nl-NL" dirty="0"/>
              <a:t>As IPC </a:t>
            </a:r>
            <a:r>
              <a:rPr lang="nl-NL" dirty="0" err="1"/>
              <a:t>would</a:t>
            </a:r>
            <a:r>
              <a:rPr lang="nl-NL" dirty="0"/>
              <a:t> </a:t>
            </a:r>
            <a:r>
              <a:rPr lang="nl-NL" dirty="0" err="1"/>
              <a:t>otherwise</a:t>
            </a:r>
            <a:r>
              <a:rPr lang="nl-NL" dirty="0"/>
              <a:t> </a:t>
            </a:r>
            <a:r>
              <a:rPr lang="nl-NL" dirty="0" err="1"/>
              <a:t>result</a:t>
            </a:r>
            <a:r>
              <a:rPr lang="nl-NL" dirty="0"/>
              <a:t> in performance </a:t>
            </a:r>
            <a:r>
              <a:rPr lang="nl-NL" dirty="0" err="1"/>
              <a:t>detoriation</a:t>
            </a:r>
            <a:r>
              <a:rPr lang="nl-NL" dirty="0"/>
              <a:t>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80388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Thank</a:t>
            </a:r>
            <a:r>
              <a:rPr lang="nl-NL" dirty="0"/>
              <a:t> </a:t>
            </a:r>
            <a:r>
              <a:rPr lang="nl-NL"/>
              <a:t>you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4969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But first, </a:t>
            </a:r>
            <a:r>
              <a:rPr lang="nl-NL" dirty="0" err="1"/>
              <a:t>what</a:t>
            </a:r>
            <a:r>
              <a:rPr lang="nl-NL" dirty="0"/>
              <a:t> is </a:t>
            </a:r>
            <a:r>
              <a:rPr lang="nl-NL" dirty="0" err="1"/>
              <a:t>individual</a:t>
            </a:r>
            <a:r>
              <a:rPr lang="nl-NL" dirty="0"/>
              <a:t> pitch control, in short IPC,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why</a:t>
            </a:r>
            <a:r>
              <a:rPr lang="nl-NL" dirty="0"/>
              <a:t> </a:t>
            </a:r>
            <a:r>
              <a:rPr lang="nl-NL" dirty="0" err="1"/>
              <a:t>would</a:t>
            </a:r>
            <a:r>
              <a:rPr lang="nl-NL" dirty="0"/>
              <a:t> we </a:t>
            </a:r>
            <a:r>
              <a:rPr lang="nl-NL" dirty="0" err="1"/>
              <a:t>need</a:t>
            </a:r>
            <a:r>
              <a:rPr lang="nl-NL" dirty="0"/>
              <a:t> </a:t>
            </a:r>
            <a:r>
              <a:rPr lang="nl-NL" dirty="0" err="1"/>
              <a:t>it</a:t>
            </a:r>
            <a:r>
              <a:rPr lang="nl-NL" dirty="0"/>
              <a:t>? As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in </a:t>
            </a:r>
            <a:r>
              <a:rPr lang="nl-NL" dirty="0" err="1"/>
              <a:t>this</a:t>
            </a:r>
            <a:r>
              <a:rPr lang="nl-NL" dirty="0"/>
              <a:t> video, a camera is </a:t>
            </a:r>
            <a:r>
              <a:rPr lang="nl-NL" dirty="0" err="1"/>
              <a:t>mounted</a:t>
            </a:r>
            <a:r>
              <a:rPr lang="nl-NL" dirty="0"/>
              <a:t> at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root. </a:t>
            </a:r>
            <a:r>
              <a:rPr lang="nl-NL" dirty="0" err="1"/>
              <a:t>What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immidiately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is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has </a:t>
            </a:r>
            <a:r>
              <a:rPr lang="nl-NL" dirty="0" err="1"/>
              <a:t>an</a:t>
            </a:r>
            <a:r>
              <a:rPr lang="nl-NL" dirty="0"/>
              <a:t> out-of-</a:t>
            </a:r>
            <a:r>
              <a:rPr lang="nl-NL" dirty="0" err="1"/>
              <a:t>plane</a:t>
            </a:r>
            <a:r>
              <a:rPr lang="nl-NL" dirty="0"/>
              <a:t> flapping motion. </a:t>
            </a:r>
            <a:r>
              <a:rPr lang="nl-NL" dirty="0" err="1"/>
              <a:t>While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motion </a:t>
            </a:r>
            <a:r>
              <a:rPr lang="nl-NL" dirty="0" err="1"/>
              <a:t>seems</a:t>
            </a:r>
            <a:r>
              <a:rPr lang="nl-NL" dirty="0"/>
              <a:t> </a:t>
            </a:r>
            <a:r>
              <a:rPr lang="nl-NL" dirty="0" err="1"/>
              <a:t>not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severe, </a:t>
            </a:r>
            <a:r>
              <a:rPr lang="nl-NL" dirty="0" err="1"/>
              <a:t>imagine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a wind turbine has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endure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its</a:t>
            </a:r>
            <a:r>
              <a:rPr lang="nl-NL" dirty="0"/>
              <a:t> </a:t>
            </a:r>
            <a:r>
              <a:rPr lang="nl-NL" dirty="0" err="1"/>
              <a:t>total</a:t>
            </a:r>
            <a:r>
              <a:rPr lang="nl-NL" dirty="0"/>
              <a:t> 20 </a:t>
            </a:r>
            <a:r>
              <a:rPr lang="nl-NL" dirty="0" err="1"/>
              <a:t>year</a:t>
            </a:r>
            <a:r>
              <a:rPr lang="nl-NL" dirty="0"/>
              <a:t> life span.  </a:t>
            </a:r>
            <a:r>
              <a:rPr lang="nl-NL" dirty="0" err="1"/>
              <a:t>This</a:t>
            </a:r>
            <a:r>
              <a:rPr lang="nl-NL" dirty="0"/>
              <a:t> load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inevitably</a:t>
            </a:r>
            <a:r>
              <a:rPr lang="nl-NL" dirty="0"/>
              <a:t> lead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material</a:t>
            </a:r>
            <a:r>
              <a:rPr lang="nl-NL" dirty="0"/>
              <a:t> </a:t>
            </a:r>
            <a:r>
              <a:rPr lang="nl-NL" dirty="0" err="1"/>
              <a:t>fatigue</a:t>
            </a:r>
            <a:r>
              <a:rPr lang="nl-NL" dirty="0"/>
              <a:t>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is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reason</a:t>
            </a:r>
            <a:r>
              <a:rPr lang="nl-NL" dirty="0"/>
              <a:t> </a:t>
            </a:r>
            <a:r>
              <a:rPr lang="nl-NL" dirty="0" err="1"/>
              <a:t>thaat</a:t>
            </a:r>
            <a:r>
              <a:rPr lang="nl-NL" dirty="0"/>
              <a:t> we </a:t>
            </a:r>
            <a:r>
              <a:rPr lang="nl-NL" dirty="0" err="1"/>
              <a:t>use</a:t>
            </a:r>
            <a:r>
              <a:rPr lang="nl-NL" dirty="0"/>
              <a:t> </a:t>
            </a:r>
            <a:r>
              <a:rPr lang="nl-NL" dirty="0" err="1"/>
              <a:t>individual</a:t>
            </a:r>
            <a:r>
              <a:rPr lang="nl-NL" dirty="0"/>
              <a:t> pitch control,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reduce</a:t>
            </a:r>
            <a:r>
              <a:rPr lang="nl-NL" dirty="0"/>
              <a:t> these </a:t>
            </a:r>
            <a:r>
              <a:rPr lang="nl-NL" dirty="0" err="1"/>
              <a:t>oscillations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individually</a:t>
            </a:r>
            <a:r>
              <a:rPr lang="nl-NL" dirty="0"/>
              <a:t> </a:t>
            </a:r>
            <a:r>
              <a:rPr lang="nl-NL" dirty="0" err="1"/>
              <a:t>pitching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blades</a:t>
            </a:r>
            <a:r>
              <a:rPr lang="nl-NL" dirty="0"/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2303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But </a:t>
            </a:r>
            <a:r>
              <a:rPr lang="nl-NL" dirty="0" err="1"/>
              <a:t>where</a:t>
            </a:r>
            <a:r>
              <a:rPr lang="nl-NL" dirty="0"/>
              <a:t> do these </a:t>
            </a:r>
            <a:r>
              <a:rPr lang="nl-NL" dirty="0" err="1"/>
              <a:t>oscillations</a:t>
            </a:r>
            <a:r>
              <a:rPr lang="nl-NL" dirty="0"/>
              <a:t> </a:t>
            </a:r>
            <a:r>
              <a:rPr lang="nl-NL" dirty="0" err="1"/>
              <a:t>come</a:t>
            </a:r>
            <a:r>
              <a:rPr lang="nl-NL" dirty="0"/>
              <a:t> </a:t>
            </a:r>
            <a:r>
              <a:rPr lang="nl-NL" dirty="0" err="1"/>
              <a:t>from</a:t>
            </a:r>
            <a:r>
              <a:rPr lang="nl-NL" dirty="0"/>
              <a:t>? </a:t>
            </a:r>
            <a:r>
              <a:rPr lang="nl-NL" dirty="0" err="1"/>
              <a:t>What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here is a </a:t>
            </a:r>
            <a:r>
              <a:rPr lang="nl-NL" dirty="0" err="1"/>
              <a:t>nice</a:t>
            </a:r>
            <a:r>
              <a:rPr lang="nl-NL" dirty="0"/>
              <a:t> wind turbine, </a:t>
            </a:r>
            <a:r>
              <a:rPr lang="nl-NL" dirty="0" err="1"/>
              <a:t>and</a:t>
            </a:r>
            <a:r>
              <a:rPr lang="nl-NL" dirty="0"/>
              <a:t> a wind field </a:t>
            </a:r>
            <a:r>
              <a:rPr lang="nl-NL" dirty="0" err="1"/>
              <a:t>hitting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wind turbine. </a:t>
            </a:r>
            <a:r>
              <a:rPr lang="nl-NL" dirty="0" err="1"/>
              <a:t>What</a:t>
            </a:r>
            <a:r>
              <a:rPr lang="nl-NL" dirty="0"/>
              <a:t> is </a:t>
            </a:r>
            <a:r>
              <a:rPr lang="nl-NL" dirty="0" err="1"/>
              <a:t>immediately</a:t>
            </a:r>
            <a:r>
              <a:rPr lang="nl-NL" dirty="0"/>
              <a:t> apparent is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wind speed is </a:t>
            </a:r>
            <a:r>
              <a:rPr lang="nl-NL" dirty="0" err="1"/>
              <a:t>lower</a:t>
            </a:r>
            <a:r>
              <a:rPr lang="nl-NL" dirty="0"/>
              <a:t> at </a:t>
            </a:r>
            <a:r>
              <a:rPr lang="nl-NL" dirty="0" err="1"/>
              <a:t>ground</a:t>
            </a:r>
            <a:r>
              <a:rPr lang="nl-NL" dirty="0"/>
              <a:t> level,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stronger</a:t>
            </a:r>
            <a:r>
              <a:rPr lang="nl-NL" dirty="0"/>
              <a:t> at </a:t>
            </a:r>
            <a:r>
              <a:rPr lang="nl-NL" dirty="0" err="1"/>
              <a:t>higher</a:t>
            </a:r>
            <a:r>
              <a:rPr lang="nl-NL" dirty="0"/>
              <a:t> levels. </a:t>
            </a:r>
            <a:r>
              <a:rPr lang="nl-NL" dirty="0" err="1"/>
              <a:t>Also</a:t>
            </a:r>
            <a:r>
              <a:rPr lang="nl-NL" dirty="0"/>
              <a:t>, </a:t>
            </a:r>
            <a:r>
              <a:rPr lang="nl-NL" dirty="0" err="1"/>
              <a:t>each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passes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tower</a:t>
            </a:r>
            <a:r>
              <a:rPr lang="nl-NL" dirty="0"/>
              <a:t> </a:t>
            </a:r>
            <a:r>
              <a:rPr lang="nl-NL" dirty="0" err="1"/>
              <a:t>once</a:t>
            </a:r>
            <a:r>
              <a:rPr lang="nl-NL" dirty="0"/>
              <a:t> in </a:t>
            </a:r>
            <a:r>
              <a:rPr lang="nl-NL" dirty="0" err="1"/>
              <a:t>every</a:t>
            </a:r>
            <a:r>
              <a:rPr lang="nl-NL" dirty="0"/>
              <a:t> </a:t>
            </a:r>
            <a:r>
              <a:rPr lang="nl-NL" dirty="0" err="1"/>
              <a:t>revolution</a:t>
            </a:r>
            <a:r>
              <a:rPr lang="nl-NL" dirty="0"/>
              <a:t>, </a:t>
            </a:r>
            <a:r>
              <a:rPr lang="nl-NL" dirty="0" err="1"/>
              <a:t>which</a:t>
            </a:r>
            <a:r>
              <a:rPr lang="nl-NL" dirty="0"/>
              <a:t> </a:t>
            </a:r>
            <a:r>
              <a:rPr lang="nl-NL" dirty="0" err="1"/>
              <a:t>causes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experience</a:t>
            </a:r>
            <a:r>
              <a:rPr lang="nl-NL" dirty="0"/>
              <a:t> a wind speed </a:t>
            </a:r>
            <a:r>
              <a:rPr lang="nl-NL" dirty="0" err="1"/>
              <a:t>speed</a:t>
            </a:r>
            <a:r>
              <a:rPr lang="nl-NL" dirty="0"/>
              <a:t> deficit. These </a:t>
            </a:r>
            <a:r>
              <a:rPr lang="nl-NL" dirty="0" err="1"/>
              <a:t>two</a:t>
            </a:r>
            <a:r>
              <a:rPr lang="nl-NL" dirty="0"/>
              <a:t> </a:t>
            </a:r>
            <a:r>
              <a:rPr lang="nl-NL" dirty="0" err="1"/>
              <a:t>effects</a:t>
            </a:r>
            <a:r>
              <a:rPr lang="nl-NL" dirty="0"/>
              <a:t> are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main</a:t>
            </a:r>
            <a:r>
              <a:rPr lang="nl-NL" dirty="0"/>
              <a:t> </a:t>
            </a:r>
            <a:r>
              <a:rPr lang="nl-NL" dirty="0" err="1"/>
              <a:t>contributions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1P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nP</a:t>
            </a:r>
            <a:r>
              <a:rPr lang="nl-NL" dirty="0"/>
              <a:t> </a:t>
            </a:r>
            <a:r>
              <a:rPr lang="nl-NL" dirty="0" err="1"/>
              <a:t>harmonics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are present </a:t>
            </a:r>
            <a:r>
              <a:rPr lang="nl-NL" dirty="0" err="1"/>
              <a:t>when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would</a:t>
            </a:r>
            <a:r>
              <a:rPr lang="nl-NL" dirty="0"/>
              <a:t> </a:t>
            </a:r>
            <a:r>
              <a:rPr lang="nl-NL" dirty="0" err="1"/>
              <a:t>inspect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root moment power spectrum.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7456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now</a:t>
            </a:r>
            <a:r>
              <a:rPr lang="nl-NL" dirty="0"/>
              <a:t> </a:t>
            </a:r>
            <a:r>
              <a:rPr lang="nl-NL" dirty="0" err="1"/>
              <a:t>let’s</a:t>
            </a:r>
            <a:r>
              <a:rPr lang="nl-NL" dirty="0"/>
              <a:t> look </a:t>
            </a:r>
            <a:r>
              <a:rPr lang="nl-NL" dirty="0" err="1"/>
              <a:t>how</a:t>
            </a:r>
            <a:r>
              <a:rPr lang="nl-NL" dirty="0"/>
              <a:t> </a:t>
            </a:r>
            <a:r>
              <a:rPr lang="nl-NL" dirty="0" err="1"/>
              <a:t>individual</a:t>
            </a:r>
            <a:r>
              <a:rPr lang="nl-NL" dirty="0"/>
              <a:t> pitch control is </a:t>
            </a:r>
            <a:r>
              <a:rPr lang="nl-NL" dirty="0" err="1"/>
              <a:t>generally</a:t>
            </a:r>
            <a:r>
              <a:rPr lang="nl-NL" dirty="0"/>
              <a:t> </a:t>
            </a:r>
            <a:r>
              <a:rPr lang="nl-NL" dirty="0" err="1"/>
              <a:t>implemented</a:t>
            </a:r>
            <a:r>
              <a:rPr lang="nl-NL" dirty="0"/>
              <a:t> in a </a:t>
            </a:r>
            <a:r>
              <a:rPr lang="nl-NL" dirty="0" err="1"/>
              <a:t>simplified</a:t>
            </a:r>
            <a:r>
              <a:rPr lang="nl-NL" dirty="0"/>
              <a:t> control block </a:t>
            </a:r>
            <a:r>
              <a:rPr lang="nl-NL" dirty="0" err="1"/>
              <a:t>scheme</a:t>
            </a:r>
            <a:r>
              <a:rPr lang="nl-NL" dirty="0"/>
              <a:t>. First I </a:t>
            </a:r>
            <a:r>
              <a:rPr lang="nl-NL" dirty="0" err="1"/>
              <a:t>define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in-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outputs</a:t>
            </a:r>
            <a:r>
              <a:rPr lang="nl-NL" dirty="0"/>
              <a:t>. The </a:t>
            </a:r>
            <a:r>
              <a:rPr lang="nl-NL" dirty="0" err="1"/>
              <a:t>outputs</a:t>
            </a:r>
            <a:r>
              <a:rPr lang="nl-NL" dirty="0"/>
              <a:t> are </a:t>
            </a:r>
            <a:r>
              <a:rPr lang="nl-NL" dirty="0" err="1"/>
              <a:t>indicated</a:t>
            </a:r>
            <a:r>
              <a:rPr lang="nl-NL" dirty="0"/>
              <a:t> in red, </a:t>
            </a:r>
            <a:r>
              <a:rPr lang="nl-NL" dirty="0" err="1"/>
              <a:t>and</a:t>
            </a:r>
            <a:r>
              <a:rPr lang="nl-NL" dirty="0"/>
              <a:t> are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root out of </a:t>
            </a:r>
            <a:r>
              <a:rPr lang="nl-NL" dirty="0" err="1"/>
              <a:t>plane</a:t>
            </a:r>
            <a:r>
              <a:rPr lang="nl-NL" dirty="0"/>
              <a:t> </a:t>
            </a:r>
            <a:r>
              <a:rPr lang="nl-NL" dirty="0" err="1"/>
              <a:t>moments</a:t>
            </a:r>
            <a:r>
              <a:rPr lang="nl-NL" dirty="0"/>
              <a:t>, </a:t>
            </a:r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moving</a:t>
            </a:r>
            <a:r>
              <a:rPr lang="nl-NL" dirty="0"/>
              <a:t> in </a:t>
            </a:r>
            <a:r>
              <a:rPr lang="nl-NL" dirty="0" err="1"/>
              <a:t>and</a:t>
            </a:r>
            <a:r>
              <a:rPr lang="nl-NL" dirty="0"/>
              <a:t> out of </a:t>
            </a:r>
            <a:r>
              <a:rPr lang="nl-NL" dirty="0" err="1"/>
              <a:t>the</a:t>
            </a:r>
            <a:r>
              <a:rPr lang="nl-NL" dirty="0"/>
              <a:t> screen as </a:t>
            </a:r>
            <a:r>
              <a:rPr lang="nl-NL" dirty="0" err="1"/>
              <a:t>indicated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these dart </a:t>
            </a:r>
            <a:r>
              <a:rPr lang="nl-NL" dirty="0" err="1"/>
              <a:t>symbols</a:t>
            </a:r>
            <a:r>
              <a:rPr lang="nl-NL" dirty="0"/>
              <a:t>. These </a:t>
            </a:r>
            <a:r>
              <a:rPr lang="nl-NL" dirty="0" err="1"/>
              <a:t>moments</a:t>
            </a:r>
            <a:r>
              <a:rPr lang="nl-NL" dirty="0"/>
              <a:t> </a:t>
            </a:r>
            <a:r>
              <a:rPr lang="nl-NL" dirty="0" err="1"/>
              <a:t>need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reduced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pitching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blades</a:t>
            </a:r>
            <a:r>
              <a:rPr lang="nl-NL" dirty="0"/>
              <a:t> </a:t>
            </a:r>
            <a:r>
              <a:rPr lang="nl-NL" dirty="0" err="1"/>
              <a:t>individually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THETA, </a:t>
            </a:r>
            <a:r>
              <a:rPr lang="nl-NL" dirty="0" err="1"/>
              <a:t>and</a:t>
            </a:r>
            <a:r>
              <a:rPr lang="nl-NL" dirty="0"/>
              <a:t> are </a:t>
            </a:r>
            <a:r>
              <a:rPr lang="nl-NL" dirty="0" err="1"/>
              <a:t>indicated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green </a:t>
            </a:r>
            <a:r>
              <a:rPr lang="nl-NL" dirty="0" err="1"/>
              <a:t>arrows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 err="1"/>
              <a:t>Now</a:t>
            </a:r>
            <a:r>
              <a:rPr lang="nl-NL" dirty="0"/>
              <a:t> we </a:t>
            </a:r>
            <a:r>
              <a:rPr lang="nl-NL" dirty="0" err="1"/>
              <a:t>build</a:t>
            </a:r>
            <a:r>
              <a:rPr lang="nl-NL" dirty="0"/>
              <a:t> up out control </a:t>
            </a:r>
            <a:r>
              <a:rPr lang="nl-NL" dirty="0" err="1"/>
              <a:t>scheme</a:t>
            </a:r>
            <a:r>
              <a:rPr lang="nl-NL" dirty="0"/>
              <a:t>. </a:t>
            </a:r>
            <a:r>
              <a:rPr lang="nl-NL" dirty="0" err="1"/>
              <a:t>So</a:t>
            </a:r>
            <a:r>
              <a:rPr lang="nl-NL" dirty="0"/>
              <a:t> wind turbine </a:t>
            </a:r>
            <a:r>
              <a:rPr lang="nl-NL" dirty="0" err="1"/>
              <a:t>with</a:t>
            </a:r>
            <a:r>
              <a:rPr lang="nl-NL" dirty="0"/>
              <a:t> pitch </a:t>
            </a:r>
            <a:r>
              <a:rPr lang="nl-NL" dirty="0" err="1"/>
              <a:t>inputs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</a:t>
            </a:r>
            <a:r>
              <a:rPr lang="nl-NL" dirty="0" err="1"/>
              <a:t>moments</a:t>
            </a:r>
            <a:r>
              <a:rPr lang="nl-NL" dirty="0"/>
              <a:t> </a:t>
            </a:r>
            <a:r>
              <a:rPr lang="nl-NL" dirty="0" err="1"/>
              <a:t>outputs</a:t>
            </a:r>
            <a:r>
              <a:rPr lang="nl-NL" dirty="0"/>
              <a:t>. The </a:t>
            </a:r>
            <a:r>
              <a:rPr lang="nl-NL" dirty="0" err="1"/>
              <a:t>outputs</a:t>
            </a:r>
            <a:r>
              <a:rPr lang="nl-NL" dirty="0"/>
              <a:t> are </a:t>
            </a:r>
            <a:r>
              <a:rPr lang="nl-NL" dirty="0" err="1"/>
              <a:t>fed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forward </a:t>
            </a:r>
            <a:r>
              <a:rPr lang="nl-NL" dirty="0" err="1"/>
              <a:t>azimuth</a:t>
            </a:r>
            <a:r>
              <a:rPr lang="nl-NL" dirty="0"/>
              <a:t> </a:t>
            </a:r>
            <a:r>
              <a:rPr lang="nl-NL" dirty="0" err="1"/>
              <a:t>dependent</a:t>
            </a:r>
            <a:r>
              <a:rPr lang="nl-NL" dirty="0"/>
              <a:t> </a:t>
            </a:r>
            <a:r>
              <a:rPr lang="nl-NL" dirty="0" err="1"/>
              <a:t>transformation</a:t>
            </a:r>
            <a:r>
              <a:rPr lang="nl-NL" dirty="0"/>
              <a:t>. </a:t>
            </a:r>
            <a:r>
              <a:rPr lang="nl-NL" dirty="0" err="1"/>
              <a:t>Why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is </a:t>
            </a:r>
            <a:r>
              <a:rPr lang="nl-NL" dirty="0" err="1"/>
              <a:t>done</a:t>
            </a:r>
            <a:r>
              <a:rPr lang="nl-NL" dirty="0"/>
              <a:t>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explained</a:t>
            </a:r>
            <a:r>
              <a:rPr lang="nl-NL" dirty="0"/>
              <a:t> </a:t>
            </a:r>
            <a:r>
              <a:rPr lang="nl-NL" dirty="0" err="1"/>
              <a:t>shortly</a:t>
            </a:r>
            <a:r>
              <a:rPr lang="nl-NL" dirty="0"/>
              <a:t>, but </a:t>
            </a:r>
            <a:r>
              <a:rPr lang="nl-NL" dirty="0" err="1"/>
              <a:t>just</a:t>
            </a:r>
            <a:r>
              <a:rPr lang="nl-NL" dirty="0"/>
              <a:t> </a:t>
            </a:r>
            <a:r>
              <a:rPr lang="nl-NL" dirty="0" err="1"/>
              <a:t>believe</a:t>
            </a:r>
            <a:r>
              <a:rPr lang="nl-NL" dirty="0"/>
              <a:t> me </a:t>
            </a:r>
            <a:r>
              <a:rPr lang="nl-NL" dirty="0" err="1"/>
              <a:t>for</a:t>
            </a:r>
            <a:r>
              <a:rPr lang="nl-NL" dirty="0"/>
              <a:t> a second. </a:t>
            </a:r>
            <a:r>
              <a:rPr lang="nl-NL" dirty="0" err="1"/>
              <a:t>Then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</a:t>
            </a:r>
            <a:r>
              <a:rPr lang="nl-NL" dirty="0" err="1"/>
              <a:t>come</a:t>
            </a:r>
            <a:r>
              <a:rPr lang="nl-NL" dirty="0"/>
              <a:t> out </a:t>
            </a:r>
            <a:r>
              <a:rPr lang="nl-NL" dirty="0" err="1"/>
              <a:t>two</a:t>
            </a:r>
            <a:r>
              <a:rPr lang="nl-NL" dirty="0"/>
              <a:t> </a:t>
            </a:r>
            <a:r>
              <a:rPr lang="nl-NL" dirty="0" err="1"/>
              <a:t>signals</a:t>
            </a:r>
            <a:r>
              <a:rPr lang="nl-NL" dirty="0"/>
              <a:t> </a:t>
            </a:r>
            <a:r>
              <a:rPr lang="nl-NL" dirty="0" err="1"/>
              <a:t>from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transformation</a:t>
            </a:r>
            <a:r>
              <a:rPr lang="nl-NL" dirty="0"/>
              <a:t>,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which</a:t>
            </a:r>
            <a:r>
              <a:rPr lang="nl-NL" dirty="0"/>
              <a:t> we </a:t>
            </a:r>
            <a:r>
              <a:rPr lang="nl-NL" dirty="0" err="1"/>
              <a:t>apply</a:t>
            </a:r>
            <a:r>
              <a:rPr lang="nl-NL" dirty="0"/>
              <a:t> </a:t>
            </a:r>
            <a:r>
              <a:rPr lang="nl-NL" dirty="0" err="1"/>
              <a:t>integral</a:t>
            </a:r>
            <a:r>
              <a:rPr lang="nl-NL" dirty="0"/>
              <a:t> control. </a:t>
            </a:r>
            <a:r>
              <a:rPr lang="nl-NL" dirty="0" err="1"/>
              <a:t>Then</a:t>
            </a:r>
            <a:r>
              <a:rPr lang="nl-NL" dirty="0"/>
              <a:t>, we do </a:t>
            </a:r>
            <a:r>
              <a:rPr lang="nl-NL" dirty="0" err="1"/>
              <a:t>the</a:t>
            </a:r>
            <a:r>
              <a:rPr lang="nl-NL" dirty="0"/>
              <a:t> exact </a:t>
            </a:r>
            <a:r>
              <a:rPr lang="nl-NL" dirty="0" err="1"/>
              <a:t>same</a:t>
            </a:r>
            <a:r>
              <a:rPr lang="nl-NL" dirty="0"/>
              <a:t>, but inverse </a:t>
            </a:r>
            <a:r>
              <a:rPr lang="nl-NL" dirty="0" err="1"/>
              <a:t>transformation</a:t>
            </a:r>
            <a:r>
              <a:rPr lang="nl-NL" dirty="0"/>
              <a:t>, </a:t>
            </a:r>
            <a:r>
              <a:rPr lang="nl-NL" dirty="0" err="1"/>
              <a:t>and</a:t>
            </a:r>
            <a:r>
              <a:rPr lang="nl-NL" dirty="0"/>
              <a:t> we </a:t>
            </a:r>
            <a:r>
              <a:rPr lang="nl-NL" dirty="0" err="1"/>
              <a:t>obtain</a:t>
            </a:r>
            <a:r>
              <a:rPr lang="nl-NL" dirty="0"/>
              <a:t> </a:t>
            </a:r>
            <a:r>
              <a:rPr lang="nl-NL" dirty="0" err="1"/>
              <a:t>our</a:t>
            </a:r>
            <a:r>
              <a:rPr lang="nl-NL" dirty="0"/>
              <a:t> </a:t>
            </a:r>
            <a:r>
              <a:rPr lang="nl-NL" dirty="0" err="1"/>
              <a:t>individual</a:t>
            </a:r>
            <a:r>
              <a:rPr lang="nl-NL" dirty="0"/>
              <a:t> pitch </a:t>
            </a:r>
            <a:r>
              <a:rPr lang="nl-NL" dirty="0" err="1"/>
              <a:t>contributions</a:t>
            </a:r>
            <a:r>
              <a:rPr lang="nl-NL" dirty="0"/>
              <a:t>. </a:t>
            </a:r>
          </a:p>
          <a:p>
            <a:endParaRPr lang="nl-NL" dirty="0"/>
          </a:p>
          <a:p>
            <a:r>
              <a:rPr lang="nl-NL" dirty="0"/>
              <a:t>I want </a:t>
            </a:r>
            <a:r>
              <a:rPr lang="nl-NL" dirty="0" err="1"/>
              <a:t>to</a:t>
            </a:r>
            <a:r>
              <a:rPr lang="nl-NL" dirty="0"/>
              <a:t> stress </a:t>
            </a:r>
            <a:r>
              <a:rPr lang="nl-NL" dirty="0" err="1"/>
              <a:t>again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these </a:t>
            </a:r>
            <a:r>
              <a:rPr lang="nl-NL" dirty="0" err="1"/>
              <a:t>apparently</a:t>
            </a:r>
            <a:r>
              <a:rPr lang="nl-NL" dirty="0"/>
              <a:t> </a:t>
            </a:r>
            <a:r>
              <a:rPr lang="nl-NL" dirty="0" err="1"/>
              <a:t>needed</a:t>
            </a:r>
            <a:r>
              <a:rPr lang="nl-NL" dirty="0"/>
              <a:t> </a:t>
            </a:r>
            <a:r>
              <a:rPr lang="nl-NL" dirty="0" err="1"/>
              <a:t>transformations</a:t>
            </a:r>
            <a:r>
              <a:rPr lang="nl-NL" dirty="0"/>
              <a:t> are a </a:t>
            </a:r>
            <a:r>
              <a:rPr lang="nl-NL" dirty="0" err="1"/>
              <a:t>function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current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</a:t>
            </a:r>
            <a:r>
              <a:rPr lang="nl-NL" dirty="0" err="1"/>
              <a:t>position</a:t>
            </a:r>
            <a:r>
              <a:rPr lang="nl-NL" dirty="0"/>
              <a:t>. </a:t>
            </a:r>
            <a:r>
              <a:rPr lang="nl-NL" dirty="0" err="1"/>
              <a:t>However</a:t>
            </a:r>
            <a:r>
              <a:rPr lang="nl-NL" dirty="0"/>
              <a:t>, </a:t>
            </a:r>
            <a:r>
              <a:rPr lang="nl-NL" dirty="0" err="1"/>
              <a:t>some</a:t>
            </a:r>
            <a:r>
              <a:rPr lang="nl-NL" dirty="0"/>
              <a:t> </a:t>
            </a:r>
            <a:r>
              <a:rPr lang="nl-NL" dirty="0" err="1"/>
              <a:t>publications</a:t>
            </a:r>
            <a:r>
              <a:rPr lang="nl-NL" dirty="0"/>
              <a:t> </a:t>
            </a:r>
            <a:r>
              <a:rPr lang="nl-NL" dirty="0" err="1"/>
              <a:t>propose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include</a:t>
            </a:r>
            <a:r>
              <a:rPr lang="nl-NL" dirty="0"/>
              <a:t> </a:t>
            </a:r>
            <a:r>
              <a:rPr lang="nl-NL" dirty="0" err="1"/>
              <a:t>an</a:t>
            </a:r>
            <a:r>
              <a:rPr lang="nl-NL" dirty="0"/>
              <a:t> offset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</a:t>
            </a:r>
            <a:r>
              <a:rPr lang="nl-NL" dirty="0" err="1"/>
              <a:t>position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reverse </a:t>
            </a:r>
            <a:r>
              <a:rPr lang="nl-NL" dirty="0" err="1"/>
              <a:t>transformation</a:t>
            </a:r>
            <a:r>
              <a:rPr lang="nl-NL" dirty="0"/>
              <a:t>. </a:t>
            </a:r>
            <a:r>
              <a:rPr lang="nl-NL" dirty="0" err="1"/>
              <a:t>However</a:t>
            </a:r>
            <a:r>
              <a:rPr lang="nl-NL" dirty="0"/>
              <a:t>, </a:t>
            </a:r>
            <a:r>
              <a:rPr lang="nl-NL" dirty="0" err="1"/>
              <a:t>until</a:t>
            </a:r>
            <a:r>
              <a:rPr lang="nl-NL" dirty="0"/>
              <a:t> </a:t>
            </a:r>
            <a:r>
              <a:rPr lang="nl-NL" dirty="0" err="1"/>
              <a:t>recently</a:t>
            </a:r>
            <a:r>
              <a:rPr lang="nl-NL" dirty="0"/>
              <a:t> </a:t>
            </a:r>
            <a:r>
              <a:rPr lang="nl-NL" dirty="0" err="1"/>
              <a:t>it</a:t>
            </a:r>
            <a:r>
              <a:rPr lang="nl-NL" dirty="0"/>
              <a:t> was </a:t>
            </a:r>
            <a:r>
              <a:rPr lang="nl-NL" dirty="0" err="1"/>
              <a:t>ambigious</a:t>
            </a:r>
            <a:r>
              <a:rPr lang="nl-NL" dirty="0"/>
              <a:t> </a:t>
            </a:r>
            <a:r>
              <a:rPr lang="nl-NL" dirty="0" err="1"/>
              <a:t>why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offset was </a:t>
            </a:r>
            <a:r>
              <a:rPr lang="nl-NL" dirty="0" err="1"/>
              <a:t>needed</a:t>
            </a:r>
            <a:r>
              <a:rPr lang="nl-NL" dirty="0"/>
              <a:t>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what</a:t>
            </a:r>
            <a:r>
              <a:rPr lang="nl-NL" dirty="0"/>
              <a:t> </a:t>
            </a:r>
            <a:r>
              <a:rPr lang="nl-NL" dirty="0" err="1"/>
              <a:t>it</a:t>
            </a:r>
            <a:r>
              <a:rPr lang="nl-NL" dirty="0"/>
              <a:t> </a:t>
            </a:r>
            <a:r>
              <a:rPr lang="nl-NL" dirty="0" err="1"/>
              <a:t>actually</a:t>
            </a:r>
            <a:r>
              <a:rPr lang="nl-NL" dirty="0"/>
              <a:t> does.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6945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let’s</a:t>
            </a:r>
            <a:r>
              <a:rPr lang="nl-NL" dirty="0"/>
              <a:t> have a look </a:t>
            </a:r>
            <a:r>
              <a:rPr lang="nl-NL" dirty="0" err="1"/>
              <a:t>what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scientists</a:t>
            </a:r>
            <a:r>
              <a:rPr lang="nl-NL" dirty="0"/>
              <a:t> say, </a:t>
            </a:r>
            <a:r>
              <a:rPr lang="nl-NL" dirty="0" err="1"/>
              <a:t>references</a:t>
            </a:r>
            <a:r>
              <a:rPr lang="nl-NL" dirty="0"/>
              <a:t>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given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last slide.</a:t>
            </a:r>
          </a:p>
          <a:p>
            <a:pPr marL="228600" indent="-228600">
              <a:buAutoNum type="arabicPeriod"/>
            </a:pPr>
            <a:r>
              <a:rPr lang="nl-NL" dirty="0" err="1"/>
              <a:t>One</a:t>
            </a:r>
            <a:r>
              <a:rPr lang="nl-NL" dirty="0"/>
              <a:t> </a:t>
            </a:r>
            <a:r>
              <a:rPr lang="nl-NL" dirty="0" err="1"/>
              <a:t>scientist</a:t>
            </a:r>
            <a:r>
              <a:rPr lang="nl-NL" dirty="0"/>
              <a:t> </a:t>
            </a:r>
            <a:r>
              <a:rPr lang="nl-NL" dirty="0" err="1"/>
              <a:t>says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a CONSTANT OFFSET </a:t>
            </a:r>
            <a:r>
              <a:rPr lang="nl-NL" dirty="0" err="1"/>
              <a:t>needs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incorporated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account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remaining</a:t>
            </a:r>
            <a:r>
              <a:rPr lang="nl-NL" dirty="0"/>
              <a:t> </a:t>
            </a:r>
            <a:r>
              <a:rPr lang="nl-NL" dirty="0" err="1"/>
              <a:t>interactions</a:t>
            </a:r>
            <a:r>
              <a:rPr lang="nl-NL" dirty="0"/>
              <a:t> </a:t>
            </a:r>
            <a:r>
              <a:rPr lang="nl-NL" dirty="0" err="1"/>
              <a:t>between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transformed</a:t>
            </a:r>
            <a:r>
              <a:rPr lang="nl-NL" dirty="0"/>
              <a:t> </a:t>
            </a:r>
            <a:r>
              <a:rPr lang="nl-NL" dirty="0" err="1"/>
              <a:t>axes</a:t>
            </a:r>
            <a:endParaRPr lang="nl-NL" dirty="0"/>
          </a:p>
          <a:p>
            <a:pPr marL="228600" indent="-228600">
              <a:buAutoNum type="arabicPeriod"/>
            </a:pPr>
            <a:r>
              <a:rPr lang="nl-NL" dirty="0" err="1"/>
              <a:t>Then</a:t>
            </a:r>
            <a:r>
              <a:rPr lang="nl-NL" dirty="0"/>
              <a:t>, </a:t>
            </a:r>
            <a:r>
              <a:rPr lang="nl-NL" dirty="0" err="1"/>
              <a:t>another</a:t>
            </a:r>
            <a:r>
              <a:rPr lang="nl-NL" dirty="0"/>
              <a:t> </a:t>
            </a:r>
            <a:r>
              <a:rPr lang="nl-NL" dirty="0" err="1"/>
              <a:t>scientist</a:t>
            </a:r>
            <a:r>
              <a:rPr lang="nl-NL" dirty="0"/>
              <a:t> </a:t>
            </a:r>
            <a:r>
              <a:rPr lang="nl-NL" dirty="0" err="1"/>
              <a:t>says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offset is </a:t>
            </a:r>
            <a:r>
              <a:rPr lang="nl-NL" dirty="0" err="1"/>
              <a:t>used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account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phase</a:t>
            </a:r>
            <a:r>
              <a:rPr lang="nl-NL" dirty="0"/>
              <a:t> lag </a:t>
            </a:r>
            <a:r>
              <a:rPr lang="nl-NL" dirty="0" err="1"/>
              <a:t>between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controller </a:t>
            </a:r>
            <a:r>
              <a:rPr lang="nl-NL" dirty="0" err="1"/>
              <a:t>an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actuator.</a:t>
            </a:r>
          </a:p>
          <a:p>
            <a:pPr marL="228600" indent="-228600">
              <a:buAutoNum type="arabicPeriod"/>
            </a:pPr>
            <a:r>
              <a:rPr lang="nl-NL" dirty="0" err="1"/>
              <a:t>Yet</a:t>
            </a:r>
            <a:r>
              <a:rPr lang="nl-NL" dirty="0"/>
              <a:t> </a:t>
            </a:r>
            <a:r>
              <a:rPr lang="nl-NL" dirty="0" err="1"/>
              <a:t>another</a:t>
            </a:r>
            <a:r>
              <a:rPr lang="nl-NL" dirty="0"/>
              <a:t> </a:t>
            </a:r>
            <a:r>
              <a:rPr lang="nl-NL" dirty="0" err="1"/>
              <a:t>scientist</a:t>
            </a:r>
            <a:r>
              <a:rPr lang="nl-NL" dirty="0"/>
              <a:t> </a:t>
            </a:r>
            <a:r>
              <a:rPr lang="nl-NL" dirty="0" err="1"/>
              <a:t>says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it</a:t>
            </a:r>
            <a:r>
              <a:rPr lang="nl-NL" dirty="0"/>
              <a:t>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concluded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in </a:t>
            </a:r>
            <a:r>
              <a:rPr lang="nl-NL" dirty="0" err="1"/>
              <a:t>terms</a:t>
            </a:r>
            <a:r>
              <a:rPr lang="nl-NL" dirty="0"/>
              <a:t> of </a:t>
            </a:r>
            <a:r>
              <a:rPr lang="nl-NL" dirty="0" err="1"/>
              <a:t>fatigue</a:t>
            </a:r>
            <a:r>
              <a:rPr lang="nl-NL" dirty="0"/>
              <a:t> loads, </a:t>
            </a:r>
            <a:r>
              <a:rPr lang="nl-NL" dirty="0" err="1"/>
              <a:t>an</a:t>
            </a:r>
            <a:r>
              <a:rPr lang="nl-NL" dirty="0"/>
              <a:t> </a:t>
            </a:r>
            <a:r>
              <a:rPr lang="nl-NL" dirty="0" err="1"/>
              <a:t>optimal</a:t>
            </a:r>
            <a:r>
              <a:rPr lang="nl-NL" dirty="0"/>
              <a:t> </a:t>
            </a:r>
            <a:r>
              <a:rPr lang="nl-NL" dirty="0" err="1"/>
              <a:t>value</a:t>
            </a:r>
            <a:r>
              <a:rPr lang="nl-NL" dirty="0"/>
              <a:t> of </a:t>
            </a:r>
            <a:r>
              <a:rPr lang="nl-NL" dirty="0" err="1"/>
              <a:t>azimuth</a:t>
            </a:r>
            <a:r>
              <a:rPr lang="nl-NL" dirty="0"/>
              <a:t> offset is present,</a:t>
            </a:r>
          </a:p>
          <a:p>
            <a:pPr marL="228600" indent="-228600">
              <a:buAutoNum type="arabicPeriod"/>
            </a:pPr>
            <a:r>
              <a:rPr lang="nl-NL" dirty="0" err="1"/>
              <a:t>Then</a:t>
            </a:r>
            <a:r>
              <a:rPr lang="nl-NL" dirty="0"/>
              <a:t>, </a:t>
            </a:r>
            <a:r>
              <a:rPr lang="nl-NL" dirty="0" err="1"/>
              <a:t>the</a:t>
            </a:r>
            <a:r>
              <a:rPr lang="nl-NL" dirty="0"/>
              <a:t> last </a:t>
            </a:r>
            <a:r>
              <a:rPr lang="nl-NL" dirty="0" err="1"/>
              <a:t>scientist</a:t>
            </a:r>
            <a:r>
              <a:rPr lang="nl-NL" dirty="0"/>
              <a:t> </a:t>
            </a:r>
            <a:r>
              <a:rPr lang="nl-NL" dirty="0" err="1"/>
              <a:t>says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succesfull</a:t>
            </a:r>
            <a:r>
              <a:rPr lang="nl-NL" dirty="0"/>
              <a:t> </a:t>
            </a:r>
            <a:r>
              <a:rPr lang="nl-NL" dirty="0" err="1"/>
              <a:t>attenuation</a:t>
            </a:r>
            <a:r>
              <a:rPr lang="nl-NL" dirty="0"/>
              <a:t> of 1P </a:t>
            </a:r>
            <a:r>
              <a:rPr lang="nl-NL" dirty="0" err="1"/>
              <a:t>and</a:t>
            </a:r>
            <a:r>
              <a:rPr lang="nl-NL" dirty="0"/>
              <a:t> 2P </a:t>
            </a:r>
            <a:r>
              <a:rPr lang="nl-NL" dirty="0" err="1"/>
              <a:t>harmonics</a:t>
            </a:r>
            <a:r>
              <a:rPr lang="nl-NL" dirty="0"/>
              <a:t>,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need</a:t>
            </a:r>
            <a:r>
              <a:rPr lang="nl-NL" dirty="0"/>
              <a:t> different </a:t>
            </a:r>
            <a:r>
              <a:rPr lang="nl-NL" dirty="0" err="1"/>
              <a:t>offsets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both</a:t>
            </a:r>
            <a:r>
              <a:rPr lang="nl-NL" dirty="0"/>
              <a:t> control loops.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err="1"/>
              <a:t>So</a:t>
            </a:r>
            <a:r>
              <a:rPr lang="nl-NL" dirty="0"/>
              <a:t> , as </a:t>
            </a:r>
            <a:r>
              <a:rPr lang="nl-NL" dirty="0" err="1"/>
              <a:t>you</a:t>
            </a:r>
            <a:r>
              <a:rPr lang="nl-NL" dirty="0"/>
              <a:t> </a:t>
            </a:r>
            <a:r>
              <a:rPr lang="nl-NL" dirty="0" err="1"/>
              <a:t>all</a:t>
            </a:r>
            <a:r>
              <a:rPr lang="nl-NL" dirty="0"/>
              <a:t>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,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scientists</a:t>
            </a:r>
            <a:r>
              <a:rPr lang="nl-NL" dirty="0"/>
              <a:t>, do </a:t>
            </a:r>
            <a:r>
              <a:rPr lang="nl-NL" dirty="0" err="1"/>
              <a:t>not</a:t>
            </a:r>
            <a:r>
              <a:rPr lang="nl-NL" dirty="0"/>
              <a:t> </a:t>
            </a:r>
            <a:r>
              <a:rPr lang="nl-NL" dirty="0" err="1"/>
              <a:t>agree</a:t>
            </a:r>
            <a:r>
              <a:rPr lang="nl-NL" dirty="0"/>
              <a:t>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is a lot of </a:t>
            </a:r>
            <a:r>
              <a:rPr lang="nl-NL" dirty="0" err="1"/>
              <a:t>confusion</a:t>
            </a:r>
            <a:r>
              <a:rPr lang="nl-NL" dirty="0"/>
              <a:t> </a:t>
            </a:r>
            <a:r>
              <a:rPr lang="nl-NL" dirty="0" err="1"/>
              <a:t>going</a:t>
            </a:r>
            <a:r>
              <a:rPr lang="nl-NL" dirty="0"/>
              <a:t> on here in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situation</a:t>
            </a:r>
            <a:r>
              <a:rPr lang="nl-NL" dirty="0"/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803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To</a:t>
            </a:r>
            <a:r>
              <a:rPr lang="nl-NL" dirty="0"/>
              <a:t> stop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confusion</a:t>
            </a:r>
            <a:r>
              <a:rPr lang="nl-NL" dirty="0"/>
              <a:t>, I </a:t>
            </a:r>
            <a:r>
              <a:rPr lang="nl-NL" dirty="0" err="1"/>
              <a:t>worked</a:t>
            </a:r>
            <a:r>
              <a:rPr lang="nl-NL" dirty="0"/>
              <a:t> on a </a:t>
            </a:r>
            <a:r>
              <a:rPr lang="nl-NL" dirty="0" err="1"/>
              <a:t>couple</a:t>
            </a:r>
            <a:r>
              <a:rPr lang="nl-NL" dirty="0"/>
              <a:t> of </a:t>
            </a:r>
            <a:r>
              <a:rPr lang="nl-NL" dirty="0" err="1"/>
              <a:t>publications</a:t>
            </a:r>
            <a:r>
              <a:rPr lang="nl-NL" dirty="0"/>
              <a:t>. </a:t>
            </a:r>
            <a:r>
              <a:rPr lang="nl-NL" dirty="0" err="1"/>
              <a:t>So</a:t>
            </a:r>
            <a:r>
              <a:rPr lang="nl-NL" dirty="0"/>
              <a:t> first we </a:t>
            </a:r>
            <a:r>
              <a:rPr lang="nl-NL" dirty="0" err="1"/>
              <a:t>published</a:t>
            </a:r>
            <a:r>
              <a:rPr lang="nl-NL" dirty="0"/>
              <a:t> a </a:t>
            </a:r>
            <a:r>
              <a:rPr lang="nl-NL" dirty="0" err="1"/>
              <a:t>journal</a:t>
            </a:r>
            <a:r>
              <a:rPr lang="nl-NL" dirty="0"/>
              <a:t> </a:t>
            </a:r>
            <a:r>
              <a:rPr lang="nl-NL" dirty="0" err="1"/>
              <a:t>article</a:t>
            </a:r>
            <a:r>
              <a:rPr lang="nl-NL" dirty="0"/>
              <a:t> in Wind Energy, </a:t>
            </a:r>
            <a:r>
              <a:rPr lang="nl-NL" dirty="0" err="1"/>
              <a:t>where</a:t>
            </a:r>
            <a:r>
              <a:rPr lang="nl-NL" dirty="0"/>
              <a:t> we do a </a:t>
            </a:r>
            <a:r>
              <a:rPr lang="nl-NL" dirty="0" err="1"/>
              <a:t>frequency</a:t>
            </a:r>
            <a:r>
              <a:rPr lang="nl-NL" dirty="0"/>
              <a:t>-domain analysis on </a:t>
            </a:r>
            <a:r>
              <a:rPr lang="nl-NL" dirty="0" err="1"/>
              <a:t>the</a:t>
            </a:r>
            <a:r>
              <a:rPr lang="nl-NL" dirty="0"/>
              <a:t> offset, we focus on 1P, but we do </a:t>
            </a:r>
            <a:r>
              <a:rPr lang="nl-NL" dirty="0" err="1"/>
              <a:t>not</a:t>
            </a:r>
            <a:r>
              <a:rPr lang="nl-NL" dirty="0"/>
              <a:t> </a:t>
            </a:r>
            <a:r>
              <a:rPr lang="nl-NL" dirty="0" err="1"/>
              <a:t>yet</a:t>
            </a:r>
            <a:r>
              <a:rPr lang="nl-NL" dirty="0"/>
              <a:t> show </a:t>
            </a:r>
            <a:r>
              <a:rPr lang="nl-NL" dirty="0" err="1"/>
              <a:t>an</a:t>
            </a:r>
            <a:r>
              <a:rPr lang="nl-NL" dirty="0"/>
              <a:t> in-</a:t>
            </a:r>
            <a:r>
              <a:rPr lang="nl-NL" dirty="0" err="1"/>
              <a:t>depth</a:t>
            </a:r>
            <a:r>
              <a:rPr lang="nl-NL" dirty="0"/>
              <a:t> analysis of </a:t>
            </a:r>
            <a:r>
              <a:rPr lang="nl-NL" dirty="0" err="1"/>
              <a:t>the</a:t>
            </a:r>
            <a:r>
              <a:rPr lang="nl-NL" dirty="0"/>
              <a:t> load </a:t>
            </a:r>
            <a:r>
              <a:rPr lang="nl-NL" dirty="0" err="1"/>
              <a:t>reduction</a:t>
            </a:r>
            <a:r>
              <a:rPr lang="nl-NL" dirty="0"/>
              <a:t> benefits. A more practical paper is </a:t>
            </a:r>
            <a:r>
              <a:rPr lang="nl-NL" dirty="0" err="1"/>
              <a:t>submitted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presented</a:t>
            </a:r>
            <a:r>
              <a:rPr lang="nl-NL" dirty="0"/>
              <a:t> at </a:t>
            </a:r>
            <a:r>
              <a:rPr lang="nl-NL" dirty="0" err="1"/>
              <a:t>the</a:t>
            </a:r>
            <a:r>
              <a:rPr lang="nl-NL" dirty="0"/>
              <a:t> American Control Conference next </a:t>
            </a:r>
            <a:r>
              <a:rPr lang="nl-NL" dirty="0" err="1"/>
              <a:t>monts</a:t>
            </a:r>
            <a:r>
              <a:rPr lang="nl-NL" dirty="0"/>
              <a:t>, </a:t>
            </a:r>
            <a:r>
              <a:rPr lang="nl-NL" dirty="0" err="1"/>
              <a:t>where</a:t>
            </a:r>
            <a:r>
              <a:rPr lang="nl-NL" dirty="0"/>
              <a:t> we show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 is </a:t>
            </a:r>
            <a:r>
              <a:rPr lang="nl-NL" dirty="0" err="1"/>
              <a:t>really</a:t>
            </a:r>
            <a:r>
              <a:rPr lang="nl-NL" dirty="0"/>
              <a:t> </a:t>
            </a:r>
            <a:r>
              <a:rPr lang="nl-NL" dirty="0" err="1"/>
              <a:t>needed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succelfull</a:t>
            </a:r>
            <a:r>
              <a:rPr lang="nl-NL" dirty="0"/>
              <a:t> </a:t>
            </a:r>
            <a:r>
              <a:rPr lang="nl-NL" dirty="0" err="1"/>
              <a:t>attenuation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1P+2P </a:t>
            </a:r>
            <a:r>
              <a:rPr lang="nl-NL" dirty="0" err="1"/>
              <a:t>loading</a:t>
            </a:r>
            <a:r>
              <a:rPr lang="nl-NL" dirty="0"/>
              <a:t> on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blades</a:t>
            </a:r>
            <a:r>
              <a:rPr lang="nl-NL" dirty="0"/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3662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now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focus of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presentation</a:t>
            </a:r>
            <a:r>
              <a:rPr lang="nl-NL" dirty="0"/>
              <a:t>. As I </a:t>
            </a:r>
            <a:r>
              <a:rPr lang="nl-NL" dirty="0" err="1"/>
              <a:t>already</a:t>
            </a:r>
            <a:r>
              <a:rPr lang="nl-NL" dirty="0"/>
              <a:t> </a:t>
            </a:r>
            <a:r>
              <a:rPr lang="nl-NL" dirty="0" err="1"/>
              <a:t>said</a:t>
            </a:r>
            <a:r>
              <a:rPr lang="nl-NL" dirty="0"/>
              <a:t>, we </a:t>
            </a:r>
            <a:r>
              <a:rPr lang="nl-NL" dirty="0" err="1"/>
              <a:t>published</a:t>
            </a:r>
            <a:r>
              <a:rPr lang="nl-NL" dirty="0"/>
              <a:t> a paper on </a:t>
            </a:r>
            <a:r>
              <a:rPr lang="nl-NL" dirty="0" err="1"/>
              <a:t>the</a:t>
            </a:r>
            <a:r>
              <a:rPr lang="nl-NL" dirty="0"/>
              <a:t> analysis of </a:t>
            </a:r>
            <a:r>
              <a:rPr lang="nl-NL" dirty="0" err="1"/>
              <a:t>the</a:t>
            </a:r>
            <a:r>
              <a:rPr lang="nl-NL" dirty="0"/>
              <a:t> 1P </a:t>
            </a:r>
            <a:r>
              <a:rPr lang="nl-NL" dirty="0" err="1"/>
              <a:t>azimuth</a:t>
            </a:r>
            <a:r>
              <a:rPr lang="nl-NL" dirty="0"/>
              <a:t> offset, but in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presentation</a:t>
            </a:r>
            <a:r>
              <a:rPr lang="nl-NL" dirty="0"/>
              <a:t> we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a 2P load </a:t>
            </a:r>
            <a:r>
              <a:rPr lang="nl-NL" dirty="0" err="1"/>
              <a:t>reduction</a:t>
            </a:r>
            <a:r>
              <a:rPr lang="nl-NL" dirty="0"/>
              <a:t> feedback loop,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also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</a:t>
            </a:r>
            <a:r>
              <a:rPr lang="nl-NL" dirty="0" err="1"/>
              <a:t>what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benefit is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including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offset. </a:t>
            </a:r>
          </a:p>
          <a:p>
            <a:endParaRPr lang="nl-NL" dirty="0"/>
          </a:p>
          <a:p>
            <a:r>
              <a:rPr lang="nl-NL" dirty="0"/>
              <a:t>The </a:t>
            </a:r>
            <a:r>
              <a:rPr lang="nl-NL" dirty="0" err="1"/>
              <a:t>remainder</a:t>
            </a:r>
            <a:r>
              <a:rPr lang="nl-NL" dirty="0"/>
              <a:t> of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presentation</a:t>
            </a:r>
            <a:r>
              <a:rPr lang="nl-NL" dirty="0"/>
              <a:t> is </a:t>
            </a:r>
            <a:r>
              <a:rPr lang="nl-NL" dirty="0" err="1"/>
              <a:t>structured</a:t>
            </a:r>
            <a:r>
              <a:rPr lang="nl-NL" dirty="0"/>
              <a:t> as </a:t>
            </a:r>
            <a:r>
              <a:rPr lang="nl-NL" dirty="0" err="1"/>
              <a:t>follows</a:t>
            </a:r>
            <a:r>
              <a:rPr lang="nl-NL" dirty="0"/>
              <a:t>. </a:t>
            </a:r>
          </a:p>
          <a:p>
            <a:r>
              <a:rPr lang="nl-NL" dirty="0"/>
              <a:t>First I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give</a:t>
            </a:r>
            <a:r>
              <a:rPr lang="nl-NL" dirty="0"/>
              <a:t> a </a:t>
            </a:r>
            <a:r>
              <a:rPr lang="nl-NL" dirty="0" err="1"/>
              <a:t>quick</a:t>
            </a:r>
            <a:r>
              <a:rPr lang="nl-NL" dirty="0"/>
              <a:t> </a:t>
            </a:r>
            <a:r>
              <a:rPr lang="nl-NL" dirty="0" err="1"/>
              <a:t>recap</a:t>
            </a:r>
            <a:r>
              <a:rPr lang="nl-NL" dirty="0"/>
              <a:t> on </a:t>
            </a:r>
            <a:r>
              <a:rPr lang="nl-NL" dirty="0" err="1"/>
              <a:t>how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Multi-Blade </a:t>
            </a:r>
            <a:r>
              <a:rPr lang="nl-NL" dirty="0" err="1"/>
              <a:t>Coordinate</a:t>
            </a:r>
            <a:r>
              <a:rPr lang="nl-NL" dirty="0"/>
              <a:t> </a:t>
            </a:r>
            <a:r>
              <a:rPr lang="nl-NL" dirty="0" err="1"/>
              <a:t>transformation</a:t>
            </a:r>
            <a:r>
              <a:rPr lang="nl-NL" dirty="0"/>
              <a:t> </a:t>
            </a:r>
            <a:r>
              <a:rPr lang="nl-NL" dirty="0" err="1"/>
              <a:t>works</a:t>
            </a:r>
            <a:r>
              <a:rPr lang="nl-NL" dirty="0"/>
              <a:t>.</a:t>
            </a:r>
          </a:p>
          <a:p>
            <a:r>
              <a:rPr lang="nl-NL" dirty="0" err="1"/>
              <a:t>Then</a:t>
            </a:r>
            <a:r>
              <a:rPr lang="nl-NL" dirty="0"/>
              <a:t> I </a:t>
            </a:r>
            <a:r>
              <a:rPr lang="nl-NL" dirty="0" err="1"/>
              <a:t>will</a:t>
            </a:r>
            <a:r>
              <a:rPr lang="nl-NL" dirty="0"/>
              <a:t> do a control </a:t>
            </a:r>
            <a:r>
              <a:rPr lang="nl-NL" dirty="0" err="1"/>
              <a:t>sensitivity</a:t>
            </a:r>
            <a:r>
              <a:rPr lang="nl-NL" dirty="0"/>
              <a:t> analysis on </a:t>
            </a:r>
            <a:r>
              <a:rPr lang="nl-NL" dirty="0" err="1"/>
              <a:t>incorporating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 </a:t>
            </a:r>
            <a:r>
              <a:rPr lang="nl-NL" dirty="0" err="1"/>
              <a:t>for</a:t>
            </a:r>
            <a:r>
              <a:rPr lang="nl-NL" dirty="0"/>
              <a:t> 2P</a:t>
            </a:r>
          </a:p>
          <a:p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finally</a:t>
            </a:r>
            <a:r>
              <a:rPr lang="nl-NL" dirty="0"/>
              <a:t> I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perform</a:t>
            </a:r>
            <a:r>
              <a:rPr lang="nl-NL" dirty="0"/>
              <a:t> </a:t>
            </a:r>
            <a:r>
              <a:rPr lang="nl-NL" dirty="0" err="1"/>
              <a:t>some</a:t>
            </a:r>
            <a:r>
              <a:rPr lang="nl-NL" dirty="0"/>
              <a:t> high </a:t>
            </a:r>
            <a:r>
              <a:rPr lang="nl-NL" dirty="0" err="1"/>
              <a:t>fidelity</a:t>
            </a:r>
            <a:r>
              <a:rPr lang="nl-NL" dirty="0"/>
              <a:t> </a:t>
            </a:r>
            <a:r>
              <a:rPr lang="nl-NL" dirty="0" err="1"/>
              <a:t>simulations</a:t>
            </a:r>
            <a:r>
              <a:rPr lang="nl-NL" dirty="0"/>
              <a:t>, </a:t>
            </a:r>
            <a:r>
              <a:rPr lang="nl-NL" dirty="0" err="1"/>
              <a:t>using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NREL 5-MW wind turbine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reduction</a:t>
            </a:r>
            <a:r>
              <a:rPr lang="nl-NL" dirty="0"/>
              <a:t> of a </a:t>
            </a:r>
            <a:r>
              <a:rPr lang="nl-NL" dirty="0" err="1"/>
              <a:t>combined</a:t>
            </a:r>
            <a:r>
              <a:rPr lang="nl-NL" dirty="0"/>
              <a:t> 1P + 2P </a:t>
            </a:r>
            <a:r>
              <a:rPr lang="nl-NL" dirty="0" err="1"/>
              <a:t>implementation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237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again</a:t>
            </a:r>
            <a:r>
              <a:rPr lang="nl-NL" dirty="0"/>
              <a:t>, we have </a:t>
            </a:r>
            <a:r>
              <a:rPr lang="nl-NL" dirty="0" err="1"/>
              <a:t>our</a:t>
            </a:r>
            <a:r>
              <a:rPr lang="nl-NL" dirty="0"/>
              <a:t> wind turbine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</a:t>
            </a:r>
            <a:r>
              <a:rPr lang="nl-NL" dirty="0"/>
              <a:t> moment </a:t>
            </a:r>
            <a:r>
              <a:rPr lang="nl-NL" dirty="0" err="1"/>
              <a:t>outputs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pitch </a:t>
            </a:r>
            <a:r>
              <a:rPr lang="nl-NL" dirty="0" err="1"/>
              <a:t>inputs</a:t>
            </a:r>
            <a:r>
              <a:rPr lang="nl-NL" dirty="0"/>
              <a:t>. We make a block </a:t>
            </a:r>
            <a:r>
              <a:rPr lang="nl-NL" dirty="0" err="1"/>
              <a:t>scheme</a:t>
            </a:r>
            <a:r>
              <a:rPr lang="nl-NL" dirty="0"/>
              <a:t> of </a:t>
            </a:r>
            <a:r>
              <a:rPr lang="nl-NL" dirty="0" err="1"/>
              <a:t>our</a:t>
            </a:r>
            <a:r>
              <a:rPr lang="nl-NL" dirty="0"/>
              <a:t> wind turbine, </a:t>
            </a:r>
            <a:r>
              <a:rPr lang="nl-NL" dirty="0" err="1"/>
              <a:t>and</a:t>
            </a:r>
            <a:r>
              <a:rPr lang="nl-NL" dirty="0"/>
              <a:t> move </a:t>
            </a:r>
            <a:r>
              <a:rPr lang="nl-NL" dirty="0" err="1"/>
              <a:t>the</a:t>
            </a:r>
            <a:r>
              <a:rPr lang="nl-NL" dirty="0"/>
              <a:t> in-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outputs</a:t>
            </a:r>
            <a:r>
              <a:rPr lang="nl-NL" dirty="0"/>
              <a:t>. </a:t>
            </a:r>
            <a:r>
              <a:rPr lang="nl-NL" dirty="0" err="1"/>
              <a:t>Then</a:t>
            </a:r>
            <a:r>
              <a:rPr lang="nl-NL" dirty="0"/>
              <a:t>, </a:t>
            </a:r>
            <a:r>
              <a:rPr lang="nl-NL" dirty="0" err="1"/>
              <a:t>what</a:t>
            </a:r>
            <a:r>
              <a:rPr lang="nl-NL" dirty="0"/>
              <a:t> we do is </a:t>
            </a:r>
            <a:r>
              <a:rPr lang="nl-NL" dirty="0" err="1"/>
              <a:t>that</a:t>
            </a:r>
            <a:r>
              <a:rPr lang="nl-NL" dirty="0"/>
              <a:t> we look at </a:t>
            </a:r>
            <a:r>
              <a:rPr lang="nl-NL" dirty="0" err="1"/>
              <a:t>frequency</a:t>
            </a:r>
            <a:r>
              <a:rPr lang="nl-NL" dirty="0"/>
              <a:t> magnitude response at different </a:t>
            </a:r>
            <a:r>
              <a:rPr lang="nl-NL" dirty="0" err="1"/>
              <a:t>azimuth</a:t>
            </a:r>
            <a:r>
              <a:rPr lang="nl-NL" dirty="0"/>
              <a:t> </a:t>
            </a:r>
            <a:r>
              <a:rPr lang="nl-NL" dirty="0" err="1"/>
              <a:t>angles</a:t>
            </a:r>
            <a:r>
              <a:rPr lang="nl-NL" dirty="0"/>
              <a:t>. </a:t>
            </a:r>
            <a:r>
              <a:rPr lang="nl-NL" dirty="0" err="1"/>
              <a:t>What</a:t>
            </a:r>
            <a:r>
              <a:rPr lang="nl-NL" dirty="0"/>
              <a:t> we </a:t>
            </a:r>
            <a:r>
              <a:rPr lang="nl-NL" dirty="0" err="1"/>
              <a:t>now</a:t>
            </a:r>
            <a:r>
              <a:rPr lang="nl-NL" dirty="0"/>
              <a:t> </a:t>
            </a:r>
            <a:r>
              <a:rPr lang="nl-NL" dirty="0" err="1"/>
              <a:t>see</a:t>
            </a:r>
            <a:r>
              <a:rPr lang="nl-NL" dirty="0"/>
              <a:t> happening is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dynamics</a:t>
            </a:r>
            <a:r>
              <a:rPr lang="nl-NL" dirty="0"/>
              <a:t> change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</a:t>
            </a:r>
            <a:r>
              <a:rPr lang="nl-NL" dirty="0" err="1"/>
              <a:t>position</a:t>
            </a:r>
            <a:r>
              <a:rPr lang="nl-NL" dirty="0"/>
              <a:t>. </a:t>
            </a:r>
            <a:r>
              <a:rPr lang="nl-NL" dirty="0" err="1"/>
              <a:t>From</a:t>
            </a:r>
            <a:r>
              <a:rPr lang="nl-NL" dirty="0"/>
              <a:t> a control </a:t>
            </a:r>
            <a:r>
              <a:rPr lang="nl-NL" dirty="0" err="1"/>
              <a:t>perspective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is bad, </a:t>
            </a:r>
            <a:r>
              <a:rPr lang="nl-NL" dirty="0" err="1"/>
              <a:t>because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means </a:t>
            </a:r>
            <a:r>
              <a:rPr lang="nl-NL" dirty="0" err="1"/>
              <a:t>that</a:t>
            </a:r>
            <a:r>
              <a:rPr lang="nl-NL" dirty="0"/>
              <a:t> we </a:t>
            </a:r>
            <a:r>
              <a:rPr lang="nl-NL" dirty="0" err="1"/>
              <a:t>would</a:t>
            </a:r>
            <a:r>
              <a:rPr lang="nl-NL" dirty="0"/>
              <a:t> </a:t>
            </a:r>
            <a:r>
              <a:rPr lang="nl-NL" dirty="0" err="1"/>
              <a:t>require</a:t>
            </a:r>
            <a:r>
              <a:rPr lang="nl-NL" dirty="0"/>
              <a:t> a more complex controller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also</a:t>
            </a:r>
            <a:r>
              <a:rPr lang="nl-NL" dirty="0"/>
              <a:t> </a:t>
            </a:r>
            <a:r>
              <a:rPr lang="nl-NL" dirty="0" err="1"/>
              <a:t>varies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</a:t>
            </a:r>
            <a:r>
              <a:rPr lang="nl-NL" dirty="0" err="1"/>
              <a:t>position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turbine.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6291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solve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problem</a:t>
            </a:r>
            <a:r>
              <a:rPr lang="nl-NL" dirty="0"/>
              <a:t>, we introduce </a:t>
            </a:r>
            <a:r>
              <a:rPr lang="nl-NL" dirty="0" err="1"/>
              <a:t>the</a:t>
            </a:r>
            <a:r>
              <a:rPr lang="nl-NL" dirty="0"/>
              <a:t> MBC </a:t>
            </a:r>
            <a:r>
              <a:rPr lang="nl-NL" dirty="0" err="1"/>
              <a:t>transformation</a:t>
            </a:r>
            <a:r>
              <a:rPr lang="nl-NL" dirty="0"/>
              <a:t>. </a:t>
            </a:r>
            <a:r>
              <a:rPr lang="nl-NL" dirty="0" err="1"/>
              <a:t>So</a:t>
            </a:r>
            <a:r>
              <a:rPr lang="nl-NL" dirty="0"/>
              <a:t> we put on </a:t>
            </a:r>
            <a:r>
              <a:rPr lang="nl-NL" dirty="0" err="1"/>
              <a:t>the</a:t>
            </a:r>
            <a:r>
              <a:rPr lang="nl-NL" dirty="0"/>
              <a:t> forward </a:t>
            </a:r>
            <a:r>
              <a:rPr lang="nl-NL" dirty="0" err="1"/>
              <a:t>transformation</a:t>
            </a:r>
            <a:r>
              <a:rPr lang="nl-NL" dirty="0"/>
              <a:t>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reverse </a:t>
            </a:r>
            <a:r>
              <a:rPr lang="nl-NL" dirty="0" err="1"/>
              <a:t>transformation</a:t>
            </a:r>
            <a:r>
              <a:rPr lang="nl-NL" dirty="0"/>
              <a:t> </a:t>
            </a:r>
            <a:r>
              <a:rPr lang="nl-NL" dirty="0" err="1"/>
              <a:t>around</a:t>
            </a:r>
            <a:r>
              <a:rPr lang="nl-NL" dirty="0"/>
              <a:t> </a:t>
            </a:r>
            <a:r>
              <a:rPr lang="nl-NL" dirty="0" err="1"/>
              <a:t>our</a:t>
            </a:r>
            <a:r>
              <a:rPr lang="nl-NL" dirty="0"/>
              <a:t> wind turbine: </a:t>
            </a:r>
            <a:r>
              <a:rPr lang="nl-NL" dirty="0" err="1"/>
              <a:t>and</a:t>
            </a:r>
            <a:r>
              <a:rPr lang="nl-NL" dirty="0"/>
              <a:t> we are </a:t>
            </a:r>
            <a:r>
              <a:rPr lang="nl-NL" dirty="0" err="1"/>
              <a:t>left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two</a:t>
            </a:r>
            <a:r>
              <a:rPr lang="nl-NL" dirty="0"/>
              <a:t> in </a:t>
            </a:r>
            <a:r>
              <a:rPr lang="nl-NL" dirty="0" err="1"/>
              <a:t>and</a:t>
            </a:r>
            <a:r>
              <a:rPr lang="nl-NL" dirty="0"/>
              <a:t> output </a:t>
            </a:r>
            <a:r>
              <a:rPr lang="nl-NL" dirty="0" err="1"/>
              <a:t>signals</a:t>
            </a:r>
            <a:r>
              <a:rPr lang="nl-NL" dirty="0"/>
              <a:t> </a:t>
            </a:r>
            <a:r>
              <a:rPr lang="nl-NL" dirty="0" err="1"/>
              <a:t>instead</a:t>
            </a:r>
            <a:r>
              <a:rPr lang="nl-NL" dirty="0"/>
              <a:t> of 3.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what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nice</a:t>
            </a:r>
            <a:r>
              <a:rPr lang="nl-NL" dirty="0"/>
              <a:t> </a:t>
            </a:r>
            <a:r>
              <a:rPr lang="nl-NL" dirty="0" err="1"/>
              <a:t>thing</a:t>
            </a:r>
            <a:r>
              <a:rPr lang="nl-NL" dirty="0"/>
              <a:t> is on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transformation</a:t>
            </a:r>
            <a:r>
              <a:rPr lang="nl-NL" dirty="0"/>
              <a:t> is </a:t>
            </a:r>
            <a:r>
              <a:rPr lang="nl-NL" dirty="0" err="1"/>
              <a:t>that</a:t>
            </a:r>
            <a:r>
              <a:rPr lang="nl-NL" dirty="0"/>
              <a:t> we have a non-</a:t>
            </a:r>
            <a:r>
              <a:rPr lang="nl-NL" dirty="0" err="1"/>
              <a:t>rotating</a:t>
            </a:r>
            <a:r>
              <a:rPr lang="nl-NL" dirty="0"/>
              <a:t> </a:t>
            </a:r>
            <a:r>
              <a:rPr lang="nl-NL" dirty="0" err="1"/>
              <a:t>framework</a:t>
            </a:r>
            <a:r>
              <a:rPr lang="nl-NL" dirty="0"/>
              <a:t>, </a:t>
            </a:r>
            <a:r>
              <a:rPr lang="nl-NL" dirty="0" err="1"/>
              <a:t>so</a:t>
            </a:r>
            <a:r>
              <a:rPr lang="nl-NL" dirty="0"/>
              <a:t> we have a virtual tilt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yaw</a:t>
            </a:r>
            <a:r>
              <a:rPr lang="nl-NL" dirty="0"/>
              <a:t>, moment </a:t>
            </a:r>
            <a:r>
              <a:rPr lang="nl-NL" dirty="0" err="1"/>
              <a:t>and</a:t>
            </a:r>
            <a:r>
              <a:rPr lang="nl-NL" dirty="0"/>
              <a:t> pitch </a:t>
            </a:r>
            <a:r>
              <a:rPr lang="nl-NL" dirty="0" err="1"/>
              <a:t>signal</a:t>
            </a:r>
            <a:r>
              <a:rPr lang="nl-NL" dirty="0"/>
              <a:t>. The </a:t>
            </a:r>
            <a:r>
              <a:rPr lang="nl-NL" dirty="0" err="1"/>
              <a:t>good</a:t>
            </a:r>
            <a:r>
              <a:rPr lang="nl-NL" dirty="0"/>
              <a:t> </a:t>
            </a:r>
            <a:r>
              <a:rPr lang="nl-NL" dirty="0" err="1"/>
              <a:t>thing</a:t>
            </a:r>
            <a:r>
              <a:rPr lang="nl-NL" dirty="0"/>
              <a:t> is </a:t>
            </a:r>
            <a:r>
              <a:rPr lang="nl-NL" dirty="0" err="1"/>
              <a:t>is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when</a:t>
            </a:r>
            <a:r>
              <a:rPr lang="nl-NL" dirty="0"/>
              <a:t> we look at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frequency</a:t>
            </a:r>
            <a:r>
              <a:rPr lang="nl-NL" dirty="0"/>
              <a:t> magnitude response,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especially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low-</a:t>
            </a:r>
            <a:r>
              <a:rPr lang="nl-NL" dirty="0" err="1"/>
              <a:t>frequency</a:t>
            </a:r>
            <a:r>
              <a:rPr lang="nl-NL" dirty="0"/>
              <a:t> </a:t>
            </a:r>
            <a:r>
              <a:rPr lang="nl-NL" dirty="0" err="1"/>
              <a:t>region</a:t>
            </a:r>
            <a:r>
              <a:rPr lang="nl-NL" dirty="0"/>
              <a:t>,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trajectory</a:t>
            </a:r>
            <a:r>
              <a:rPr lang="nl-NL" dirty="0"/>
              <a:t> </a:t>
            </a:r>
            <a:r>
              <a:rPr lang="nl-NL" dirty="0" err="1"/>
              <a:t>stays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same</a:t>
            </a:r>
            <a:r>
              <a:rPr lang="nl-NL" dirty="0"/>
              <a:t>, </a:t>
            </a:r>
            <a:r>
              <a:rPr lang="nl-NL" dirty="0" err="1"/>
              <a:t>which</a:t>
            </a:r>
            <a:r>
              <a:rPr lang="nl-NL" dirty="0"/>
              <a:t> is </a:t>
            </a:r>
            <a:r>
              <a:rPr lang="nl-NL" dirty="0" err="1"/>
              <a:t>beneficial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more </a:t>
            </a:r>
            <a:r>
              <a:rPr lang="nl-NL" dirty="0" err="1"/>
              <a:t>convenient</a:t>
            </a:r>
            <a:r>
              <a:rPr lang="nl-NL" dirty="0"/>
              <a:t> control </a:t>
            </a:r>
            <a:r>
              <a:rPr lang="nl-NL" dirty="0" err="1"/>
              <a:t>deisgn</a:t>
            </a:r>
            <a:r>
              <a:rPr lang="nl-NL" dirty="0"/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940C4-F99E-4BA2-885E-FE192CEE02DC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3409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11302" y="2585199"/>
            <a:ext cx="4988094" cy="42583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Tahoma 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6D45E1DA-0EBF-45A0-85C7-112CDD806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4258" y="1490177"/>
            <a:ext cx="6259607" cy="1307939"/>
          </a:xfrm>
        </p:spPr>
        <p:txBody>
          <a:bodyPr anchor="t">
            <a:normAutofit/>
          </a:bodyPr>
          <a:lstStyle>
            <a:lvl1pPr>
              <a:defRPr sz="2000" b="1"/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Vestibulum </a:t>
            </a:r>
            <a:r>
              <a:rPr lang="en-US" dirty="0" err="1"/>
              <a:t>aliquam</a:t>
            </a:r>
            <a:r>
              <a:rPr lang="en-US" dirty="0"/>
              <a:t> dolor id </a:t>
            </a:r>
            <a:r>
              <a:rPr lang="en-US" dirty="0" err="1"/>
              <a:t>tellus</a:t>
            </a:r>
            <a:r>
              <a:rPr lang="en-US" dirty="0"/>
              <a:t> fermentum, et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dictum</a:t>
            </a:r>
            <a:endParaRPr lang="nl-NL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BE23DEC-5950-44DD-949A-09080FAF38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8541"/>
          <a:stretch/>
        </p:blipFill>
        <p:spPr>
          <a:xfrm>
            <a:off x="7546694" y="4028643"/>
            <a:ext cx="1571269" cy="1114856"/>
          </a:xfrm>
          <a:prstGeom prst="rect">
            <a:avLst/>
          </a:prstGeom>
        </p:spPr>
      </p:pic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77117289-F451-4237-A72B-48499CCFD4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05125" y="3600450"/>
            <a:ext cx="4989513" cy="676275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dirty="0"/>
              <a:t>Place, Date</a:t>
            </a:r>
            <a:endParaRPr lang="nl-NL" dirty="0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11750EEE-ADF5-48B6-ADED-467325918F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05125" y="4400550"/>
            <a:ext cx="4989513" cy="276999"/>
          </a:xfrm>
        </p:spPr>
        <p:txBody>
          <a:bodyPr>
            <a:noAutofit/>
          </a:bodyPr>
          <a:lstStyle>
            <a:lvl1pPr marL="0" indent="0" algn="ctr">
              <a:buNone/>
              <a:defRPr sz="1200" b="1"/>
            </a:lvl1pPr>
          </a:lstStyle>
          <a:p>
            <a:pPr lvl="0"/>
            <a:r>
              <a:rPr lang="en-GB" dirty="0"/>
              <a:t>Author 1 and Author 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B8E232C-883E-4AB6-A039-355869215E70}"/>
              </a:ext>
            </a:extLst>
          </p:cNvPr>
          <p:cNvSpPr/>
          <p:nvPr userDrawn="1"/>
        </p:nvSpPr>
        <p:spPr>
          <a:xfrm>
            <a:off x="4297944" y="4565993"/>
            <a:ext cx="22038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1200" dirty="0">
                <a:latin typeface="Tahoma "/>
              </a:rPr>
              <a:t>Delft University of Technology</a:t>
            </a:r>
            <a:endParaRPr lang="nl-NL" sz="1200" dirty="0">
              <a:latin typeface="Tahoma "/>
            </a:endParaRPr>
          </a:p>
        </p:txBody>
      </p:sp>
    </p:spTree>
    <p:extLst>
      <p:ext uri="{BB962C8B-B14F-4D97-AF65-F5344CB8AC3E}">
        <p14:creationId xmlns:p14="http://schemas.microsoft.com/office/powerpoint/2010/main" val="2915834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106" y="252279"/>
            <a:ext cx="7106464" cy="358819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3106" y="1551008"/>
            <a:ext cx="7106464" cy="313275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2B49B9-3D6E-4B85-BB7E-F3CE5600BD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63713" y="625028"/>
            <a:ext cx="7105650" cy="358818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Subtitle for slide</a:t>
            </a:r>
            <a:endParaRPr lang="nl-NL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07C595B-2CA7-4C6F-AA3A-5C39442F4996}"/>
              </a:ext>
            </a:extLst>
          </p:cNvPr>
          <p:cNvCxnSpPr>
            <a:cxnSpLocks/>
          </p:cNvCxnSpPr>
          <p:nvPr userDrawn="1"/>
        </p:nvCxnSpPr>
        <p:spPr>
          <a:xfrm>
            <a:off x="1732626" y="4727702"/>
            <a:ext cx="700497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336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1">
            <a:extLst>
              <a:ext uri="{FF2B5EF4-FFF2-40B4-BE49-F238E27FC236}">
                <a16:creationId xmlns:a16="http://schemas.microsoft.com/office/drawing/2014/main" id="{FE74E16A-A901-483F-BAA0-3D006A9077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3524" y="1527858"/>
            <a:ext cx="6534675" cy="2326512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en-US" dirty="0"/>
              <a:t>Section X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213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1"/>
            <a:ext cx="9144000" cy="51434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05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1"/>
            <a:ext cx="9144000" cy="51434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057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3106" y="1200150"/>
            <a:ext cx="7106464" cy="3486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8" name="Picture 3" descr="TU_P5#white.eps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64" y="4053848"/>
            <a:ext cx="1368883" cy="632424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651560" y="4805542"/>
            <a:ext cx="231637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rgbClr val="00A6D6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57312C-2AB5-4E4E-8F57-D0081D5FE9E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9" name="Rectangle 28"/>
          <p:cNvSpPr>
            <a:spLocks noChangeArrowheads="1"/>
          </p:cNvSpPr>
          <p:nvPr userDrawn="1"/>
        </p:nvSpPr>
        <p:spPr bwMode="auto">
          <a:xfrm>
            <a:off x="2813" y="0"/>
            <a:ext cx="1576384" cy="5149008"/>
          </a:xfrm>
          <a:prstGeom prst="rect">
            <a:avLst/>
          </a:prstGeom>
          <a:solidFill>
            <a:srgbClr val="00A6D6"/>
          </a:solidFill>
          <a:ln w="9525">
            <a:noFill/>
            <a:miter lim="800000"/>
            <a:headEnd/>
            <a:tailEnd/>
          </a:ln>
        </p:spPr>
        <p:txBody>
          <a:bodyPr wrap="none" lIns="91436" tIns="45719" rIns="91436" bIns="45719" anchor="ctr"/>
          <a:lstStyle/>
          <a:p>
            <a:pPr algn="r"/>
            <a:endParaRPr lang="nl-NL" sz="2100">
              <a:latin typeface="Tahoma" pitchFamily="34" charset="0"/>
            </a:endParaRPr>
          </a:p>
        </p:txBody>
      </p:sp>
      <p:pic>
        <p:nvPicPr>
          <p:cNvPr id="11" name="Picture 3" descr="TU_P5#white.eps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64" y="4387124"/>
            <a:ext cx="1368883" cy="843232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8682CC06-85D9-4FA7-B3A6-0F59EE4DEF9F}"/>
              </a:ext>
            </a:extLst>
          </p:cNvPr>
          <p:cNvGrpSpPr/>
          <p:nvPr userDrawn="1"/>
        </p:nvGrpSpPr>
        <p:grpSpPr>
          <a:xfrm>
            <a:off x="204596" y="4106685"/>
            <a:ext cx="1134352" cy="36000"/>
            <a:chOff x="204596" y="4286102"/>
            <a:chExt cx="1134352" cy="360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7CA82F4-7BC7-4726-ADAE-1017D1E4BFDC}"/>
                </a:ext>
              </a:extLst>
            </p:cNvPr>
            <p:cNvSpPr/>
            <p:nvPr userDrawn="1"/>
          </p:nvSpPr>
          <p:spPr>
            <a:xfrm>
              <a:off x="748705" y="4286102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C0842D3-1488-4D5F-B0E0-46063164FFB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4596" y="4304957"/>
              <a:ext cx="490976" cy="0"/>
            </a:xfrm>
            <a:prstGeom prst="line">
              <a:avLst/>
            </a:prstGeom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6169C19-9A79-41D8-BE12-1FFB7F478E1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47972" y="4304957"/>
              <a:ext cx="490976" cy="0"/>
            </a:xfrm>
            <a:prstGeom prst="line">
              <a:avLst/>
            </a:prstGeom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C194490-A234-454C-88DE-332856874543}"/>
              </a:ext>
            </a:extLst>
          </p:cNvPr>
          <p:cNvGrpSpPr/>
          <p:nvPr userDrawn="1"/>
        </p:nvGrpSpPr>
        <p:grpSpPr>
          <a:xfrm>
            <a:off x="204596" y="1840384"/>
            <a:ext cx="1134352" cy="36000"/>
            <a:chOff x="204596" y="2685827"/>
            <a:chExt cx="1134352" cy="360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7348126-C88F-4A03-A34A-8D84DA173B25}"/>
                </a:ext>
              </a:extLst>
            </p:cNvPr>
            <p:cNvSpPr/>
            <p:nvPr userDrawn="1"/>
          </p:nvSpPr>
          <p:spPr>
            <a:xfrm>
              <a:off x="748705" y="2685827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93A27A-9B37-499B-A1CC-C570C03BADD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4596" y="2704682"/>
              <a:ext cx="490976" cy="0"/>
            </a:xfrm>
            <a:prstGeom prst="line">
              <a:avLst/>
            </a:prstGeom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25922A2-1568-4DB7-A822-E29F62CB4D4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47972" y="2704682"/>
              <a:ext cx="490976" cy="0"/>
            </a:xfrm>
            <a:prstGeom prst="line">
              <a:avLst/>
            </a:prstGeom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69E6DA13-39C1-48D8-98B6-82B0F5B3B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66589"/>
          <a:stretch/>
        </p:blipFill>
        <p:spPr>
          <a:xfrm>
            <a:off x="250004" y="2260915"/>
            <a:ext cx="967084" cy="1052536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7389B7E2-B5FC-424B-B4B6-AA42A25F13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35683" t="24064" r="1613" b="31821"/>
          <a:stretch/>
        </p:blipFill>
        <p:spPr>
          <a:xfrm>
            <a:off x="204597" y="3267116"/>
            <a:ext cx="1172816" cy="306889"/>
          </a:xfrm>
          <a:prstGeom prst="rect">
            <a:avLst/>
          </a:prstGeom>
        </p:spPr>
      </p:pic>
      <p:pic>
        <p:nvPicPr>
          <p:cNvPr id="1026" name="Picture 2" descr="https://www.topsectorenergie.nl/themes/custom/rijkshuisstijl_custom/images/logo.png">
            <a:extLst>
              <a:ext uri="{FF2B5EF4-FFF2-40B4-BE49-F238E27FC236}">
                <a16:creationId xmlns:a16="http://schemas.microsoft.com/office/drawing/2014/main" id="{2B194EA7-48FD-4DE5-9200-85A38422C8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7" y="718935"/>
            <a:ext cx="1418655" cy="3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E6521053-EC20-4136-9839-28B4D277B302}"/>
              </a:ext>
            </a:extLst>
          </p:cNvPr>
          <p:cNvSpPr txBox="1"/>
          <p:nvPr userDrawn="1"/>
        </p:nvSpPr>
        <p:spPr>
          <a:xfrm>
            <a:off x="116821" y="1138603"/>
            <a:ext cx="12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bg1"/>
                </a:solidFill>
              </a:rPr>
              <a:t>Project:</a:t>
            </a:r>
          </a:p>
          <a:p>
            <a:r>
              <a:rPr lang="nl-NL" sz="900" b="1" dirty="0">
                <a:solidFill>
                  <a:schemeClr val="bg1"/>
                </a:solidFill>
              </a:rPr>
              <a:t>Wind Turbine Brain</a:t>
            </a:r>
          </a:p>
        </p:txBody>
      </p:sp>
    </p:spTree>
    <p:extLst>
      <p:ext uri="{BB962C8B-B14F-4D97-AF65-F5344CB8AC3E}">
        <p14:creationId xmlns:p14="http://schemas.microsoft.com/office/powerpoint/2010/main" val="348024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00A6D6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–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2404" y="205979"/>
            <a:ext cx="7090513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404" y="1200150"/>
            <a:ext cx="7090513" cy="361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51560" y="4815702"/>
            <a:ext cx="231637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rgbClr val="00A6D6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57312C-2AB5-4E4E-8F57-D0081D5FE9E6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6" name="Afbeelding 8" descr="TUDelft_LogoZWART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624" y="4515071"/>
            <a:ext cx="1104294" cy="43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4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00A6D6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2404" y="205979"/>
            <a:ext cx="7090513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404" y="1200150"/>
            <a:ext cx="7090513" cy="361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51560" y="4815702"/>
            <a:ext cx="231637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rgbClr val="00A6D6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57312C-2AB5-4E4E-8F57-D0081D5FE9E6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8" name="Picture 3" descr="TU_P5#white.eps">
            <a:extLst>
              <a:ext uri="{FF2B5EF4-FFF2-40B4-BE49-F238E27FC236}">
                <a16:creationId xmlns:a16="http://schemas.microsoft.com/office/drawing/2014/main" id="{D7464133-710D-45F4-9938-D138543124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64" y="4387124"/>
            <a:ext cx="1368883" cy="84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81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00A6D6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800" kern="1200">
          <a:solidFill>
            <a:schemeClr val="bg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–"/>
        <a:defRPr sz="2400" kern="1200">
          <a:solidFill>
            <a:schemeClr val="bg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00A6D6"/>
        </a:buClr>
        <a:buFont typeface="Arial"/>
        <a:buChar char="•"/>
        <a:defRPr sz="2400" kern="1200">
          <a:solidFill>
            <a:schemeClr val="bg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sv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13" Type="http://schemas.openxmlformats.org/officeDocument/2006/relationships/image" Target="../media/image73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sv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svg"/><Relationship Id="rId4" Type="http://schemas.openxmlformats.org/officeDocument/2006/relationships/image" Target="../media/image64.svg"/><Relationship Id="rId9" Type="http://schemas.openxmlformats.org/officeDocument/2006/relationships/image" Target="../media/image69.png"/><Relationship Id="rId14" Type="http://schemas.openxmlformats.org/officeDocument/2006/relationships/image" Target="../media/image7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51.png"/><Relationship Id="rId7" Type="http://schemas.openxmlformats.org/officeDocument/2006/relationships/image" Target="../media/image59.png"/><Relationship Id="rId12" Type="http://schemas.openxmlformats.org/officeDocument/2006/relationships/image" Target="../media/image76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svg"/><Relationship Id="rId11" Type="http://schemas.openxmlformats.org/officeDocument/2006/relationships/image" Target="../media/image75.png"/><Relationship Id="rId5" Type="http://schemas.openxmlformats.org/officeDocument/2006/relationships/image" Target="../media/image57.png"/><Relationship Id="rId10" Type="http://schemas.openxmlformats.org/officeDocument/2006/relationships/image" Target="../media/image74.svg"/><Relationship Id="rId4" Type="http://schemas.openxmlformats.org/officeDocument/2006/relationships/image" Target="../media/image52.svg"/><Relationship Id="rId9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11" Type="http://schemas.openxmlformats.org/officeDocument/2006/relationships/image" Target="../media/image17.png"/><Relationship Id="rId5" Type="http://schemas.openxmlformats.org/officeDocument/2006/relationships/image" Target="../media/image9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8.sv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4.png"/><Relationship Id="rId5" Type="http://schemas.openxmlformats.org/officeDocument/2006/relationships/image" Target="../media/image30.pn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7.png"/><Relationship Id="rId7" Type="http://schemas.openxmlformats.org/officeDocument/2006/relationships/image" Target="../media/image28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11" Type="http://schemas.openxmlformats.org/officeDocument/2006/relationships/image" Target="../media/image37.png"/><Relationship Id="rId5" Type="http://schemas.openxmlformats.org/officeDocument/2006/relationships/image" Target="../media/image9.png"/><Relationship Id="rId10" Type="http://schemas.openxmlformats.org/officeDocument/2006/relationships/image" Target="../media/image36.svg"/><Relationship Id="rId4" Type="http://schemas.openxmlformats.org/officeDocument/2006/relationships/image" Target="../media/image8.svg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3.png"/><Relationship Id="rId3" Type="http://schemas.openxmlformats.org/officeDocument/2006/relationships/image" Target="../media/image7.png"/><Relationship Id="rId7" Type="http://schemas.openxmlformats.org/officeDocument/2006/relationships/image" Target="../media/image390.png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11" Type="http://schemas.openxmlformats.org/officeDocument/2006/relationships/image" Target="../media/image41.png"/><Relationship Id="rId5" Type="http://schemas.openxmlformats.org/officeDocument/2006/relationships/image" Target="../media/image9.png"/><Relationship Id="rId10" Type="http://schemas.openxmlformats.org/officeDocument/2006/relationships/image" Target="../media/image40.svg"/><Relationship Id="rId4" Type="http://schemas.openxmlformats.org/officeDocument/2006/relationships/image" Target="../media/image8.svg"/><Relationship Id="rId9" Type="http://schemas.openxmlformats.org/officeDocument/2006/relationships/image" Target="../media/image39.png"/><Relationship Id="rId14" Type="http://schemas.openxmlformats.org/officeDocument/2006/relationships/image" Target="../media/image4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22A579A-C7F2-426C-BF31-D2B032086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258" y="1490177"/>
            <a:ext cx="6259607" cy="1519723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On the Importance of the</a:t>
            </a:r>
            <a: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b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Azimuth Offset 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for </a:t>
            </a:r>
            <a: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2P</a:t>
            </a:r>
            <a:b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Individual Pitch Control</a:t>
            </a:r>
            <a:endParaRPr lang="nl-NL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9531170-33FD-4695-A100-49864A797F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WESC 2019, Cork, Ireland. June 19, 2019.</a:t>
            </a:r>
            <a:endParaRPr lang="nl-NL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64CDE99-9770-4DD0-9FFD-21CD432570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Sebastiaan Mulders </a:t>
            </a:r>
            <a:r>
              <a:rPr lang="en-GB" b="0" dirty="0"/>
              <a:t>and</a:t>
            </a:r>
            <a:r>
              <a:rPr lang="en-GB" dirty="0"/>
              <a:t> Jan-Willem van Wingerden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6410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C76E40-17AE-4E17-A7BC-432D3E45F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Reduction</a:t>
            </a:r>
            <a:r>
              <a:rPr lang="nl-NL" dirty="0"/>
              <a:t> of </a:t>
            </a:r>
            <a:r>
              <a:rPr lang="nl-NL" dirty="0" err="1"/>
              <a:t>coupling</a:t>
            </a:r>
            <a:endParaRPr lang="nl-NL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9CEB19EA-F8A5-400A-B984-56CA09048F20}"/>
              </a:ext>
            </a:extLst>
          </p:cNvPr>
          <p:cNvSpPr/>
          <p:nvPr/>
        </p:nvSpPr>
        <p:spPr>
          <a:xfrm>
            <a:off x="4701357" y="992638"/>
            <a:ext cx="1260000" cy="115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Wind turbine</a:t>
            </a:r>
            <a:endParaRPr lang="en-NL" sz="1600" dirty="0"/>
          </a:p>
        </p:txBody>
      </p:sp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38BCDF92-9565-4AD6-A9ED-C60A02E3C498}"/>
              </a:ext>
            </a:extLst>
          </p:cNvPr>
          <p:cNvCxnSpPr>
            <a:cxnSpLocks/>
          </p:cNvCxnSpPr>
          <p:nvPr/>
        </p:nvCxnSpPr>
        <p:spPr>
          <a:xfrm>
            <a:off x="4325605" y="1159233"/>
            <a:ext cx="382279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5F2FD812-FACB-4D92-85D6-D7BE733C5F69}"/>
              </a:ext>
            </a:extLst>
          </p:cNvPr>
          <p:cNvCxnSpPr>
            <a:cxnSpLocks/>
          </p:cNvCxnSpPr>
          <p:nvPr/>
        </p:nvCxnSpPr>
        <p:spPr>
          <a:xfrm>
            <a:off x="4325605" y="1568638"/>
            <a:ext cx="382279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9CA6D3E7-A27F-41EC-811D-EAD5CE884BDE}"/>
              </a:ext>
            </a:extLst>
          </p:cNvPr>
          <p:cNvCxnSpPr>
            <a:cxnSpLocks/>
          </p:cNvCxnSpPr>
          <p:nvPr/>
        </p:nvCxnSpPr>
        <p:spPr>
          <a:xfrm>
            <a:off x="4325605" y="1936012"/>
            <a:ext cx="382278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Rechte verbindingslijn met pijl 10">
            <a:extLst>
              <a:ext uri="{FF2B5EF4-FFF2-40B4-BE49-F238E27FC236}">
                <a16:creationId xmlns:a16="http://schemas.microsoft.com/office/drawing/2014/main" id="{8AC8E206-E2B4-4366-BAE1-925242963AD1}"/>
              </a:ext>
            </a:extLst>
          </p:cNvPr>
          <p:cNvCxnSpPr>
            <a:cxnSpLocks/>
          </p:cNvCxnSpPr>
          <p:nvPr/>
        </p:nvCxnSpPr>
        <p:spPr>
          <a:xfrm>
            <a:off x="5961358" y="1115241"/>
            <a:ext cx="382279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781E70A2-D4C3-4885-82C1-3C7642B836A1}"/>
              </a:ext>
            </a:extLst>
          </p:cNvPr>
          <p:cNvCxnSpPr>
            <a:cxnSpLocks/>
          </p:cNvCxnSpPr>
          <p:nvPr/>
        </p:nvCxnSpPr>
        <p:spPr>
          <a:xfrm>
            <a:off x="5961356" y="1568638"/>
            <a:ext cx="382279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30E9D64D-D0CB-4058-B75F-6AFDA6728BDF}"/>
              </a:ext>
            </a:extLst>
          </p:cNvPr>
          <p:cNvCxnSpPr>
            <a:cxnSpLocks/>
          </p:cNvCxnSpPr>
          <p:nvPr/>
        </p:nvCxnSpPr>
        <p:spPr>
          <a:xfrm>
            <a:off x="5961357" y="1975275"/>
            <a:ext cx="382278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09FBA10B-6CD3-4089-9569-26571BE58AE3}"/>
                  </a:ext>
                </a:extLst>
              </p:cNvPr>
              <p:cNvSpPr/>
              <p:nvPr/>
            </p:nvSpPr>
            <p:spPr>
              <a:xfrm>
                <a:off x="3065605" y="992638"/>
                <a:ext cx="1260000" cy="1152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/>
                  <a:t>MBC(</a:t>
                </a:r>
                <a14:m>
                  <m:oMath xmlns:m="http://schemas.openxmlformats.org/officeDocument/2006/math">
                    <m:r>
                      <a:rPr lang="nl-NL" sz="1400" b="0" i="1" smtClean="0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400" dirty="0"/>
                  <a:t>)</a:t>
                </a:r>
                <a:endParaRPr lang="en-NL" sz="1400" dirty="0"/>
              </a:p>
            </p:txBody>
          </p:sp>
        </mc:Choice>
        <mc:Fallback xmlns=""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09FBA10B-6CD3-4089-9569-26571BE58A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5605" y="992638"/>
                <a:ext cx="1260000" cy="1152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hthoek 14">
                <a:extLst>
                  <a:ext uri="{FF2B5EF4-FFF2-40B4-BE49-F238E27FC236}">
                    <a16:creationId xmlns:a16="http://schemas.microsoft.com/office/drawing/2014/main" id="{7D1FADFF-AD33-44C9-AADC-DBE060F0E43D}"/>
                  </a:ext>
                </a:extLst>
              </p:cNvPr>
              <p:cNvSpPr/>
              <p:nvPr/>
            </p:nvSpPr>
            <p:spPr>
              <a:xfrm>
                <a:off x="6343636" y="992638"/>
                <a:ext cx="1260000" cy="1152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/>
                  <a:t>MBC</a:t>
                </a:r>
                <a:r>
                  <a:rPr lang="en-US" sz="1400" baseline="30000" dirty="0"/>
                  <a:t>-1 </a:t>
                </a:r>
                <a:r>
                  <a:rPr lang="en-US" sz="1400" dirty="0"/>
                  <a:t>(</a:t>
                </a:r>
                <a14:m>
                  <m:oMath xmlns:m="http://schemas.openxmlformats.org/officeDocument/2006/math">
                    <m:r>
                      <a:rPr lang="nl-NL" sz="1400" i="1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400" dirty="0"/>
                  <a:t>)</a:t>
                </a:r>
                <a:endParaRPr lang="en-NL" sz="1400" baseline="30000" dirty="0"/>
              </a:p>
            </p:txBody>
          </p:sp>
        </mc:Choice>
        <mc:Fallback xmlns="">
          <p:sp>
            <p:nvSpPr>
              <p:cNvPr id="15" name="Rechthoek 14">
                <a:extLst>
                  <a:ext uri="{FF2B5EF4-FFF2-40B4-BE49-F238E27FC236}">
                    <a16:creationId xmlns:a16="http://schemas.microsoft.com/office/drawing/2014/main" id="{7D1FADFF-AD33-44C9-AADC-DBE060F0E4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3636" y="992638"/>
                <a:ext cx="1260000" cy="11520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9B63EF05-1E63-48C7-9D91-336CB7CE073A}"/>
                  </a:ext>
                </a:extLst>
              </p:cNvPr>
              <p:cNvSpPr/>
              <p:nvPr/>
            </p:nvSpPr>
            <p:spPr>
              <a:xfrm>
                <a:off x="7603636" y="1013448"/>
                <a:ext cx="466689" cy="288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9B63EF05-1E63-48C7-9D91-336CB7CE07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3636" y="1013448"/>
                <a:ext cx="466689" cy="28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3175"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hthoek 42">
                <a:extLst>
                  <a:ext uri="{FF2B5EF4-FFF2-40B4-BE49-F238E27FC236}">
                    <a16:creationId xmlns:a16="http://schemas.microsoft.com/office/drawing/2014/main" id="{0CA7CEC6-AF5F-475F-8BDE-60ECBFEFD269}"/>
                  </a:ext>
                </a:extLst>
              </p:cNvPr>
              <p:cNvSpPr/>
              <p:nvPr/>
            </p:nvSpPr>
            <p:spPr>
              <a:xfrm>
                <a:off x="7603636" y="1846938"/>
                <a:ext cx="466689" cy="288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NL" sz="1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Rechthoek 42">
                <a:extLst>
                  <a:ext uri="{FF2B5EF4-FFF2-40B4-BE49-F238E27FC236}">
                    <a16:creationId xmlns:a16="http://schemas.microsoft.com/office/drawing/2014/main" id="{0CA7CEC6-AF5F-475F-8BDE-60ECBFEFD2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3636" y="1846938"/>
                <a:ext cx="466689" cy="28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hthoek 27">
            <a:extLst>
              <a:ext uri="{FF2B5EF4-FFF2-40B4-BE49-F238E27FC236}">
                <a16:creationId xmlns:a16="http://schemas.microsoft.com/office/drawing/2014/main" id="{EB787B02-90FD-427B-AE54-BFDE324BB990}"/>
              </a:ext>
            </a:extLst>
          </p:cNvPr>
          <p:cNvSpPr/>
          <p:nvPr/>
        </p:nvSpPr>
        <p:spPr>
          <a:xfrm>
            <a:off x="3063331" y="914407"/>
            <a:ext cx="5006994" cy="131531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D7912C2C-38D8-4DF5-BCB6-F635C16ADB52}"/>
              </a:ext>
            </a:extLst>
          </p:cNvPr>
          <p:cNvCxnSpPr>
            <a:cxnSpLocks/>
          </p:cNvCxnSpPr>
          <p:nvPr/>
        </p:nvCxnSpPr>
        <p:spPr>
          <a:xfrm>
            <a:off x="2429323" y="1152199"/>
            <a:ext cx="636282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83C7362B-BAC2-437C-953C-BB1043540259}"/>
              </a:ext>
            </a:extLst>
          </p:cNvPr>
          <p:cNvCxnSpPr>
            <a:cxnSpLocks/>
          </p:cNvCxnSpPr>
          <p:nvPr/>
        </p:nvCxnSpPr>
        <p:spPr>
          <a:xfrm>
            <a:off x="2429324" y="1971182"/>
            <a:ext cx="636281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11594773-9030-4843-8076-3EFF2BC7896A}"/>
              </a:ext>
            </a:extLst>
          </p:cNvPr>
          <p:cNvCxnSpPr>
            <a:cxnSpLocks/>
          </p:cNvCxnSpPr>
          <p:nvPr/>
        </p:nvCxnSpPr>
        <p:spPr>
          <a:xfrm>
            <a:off x="8057056" y="1152199"/>
            <a:ext cx="569855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42C26763-36AE-473E-9E1D-023377B31AD5}"/>
              </a:ext>
            </a:extLst>
          </p:cNvPr>
          <p:cNvCxnSpPr>
            <a:cxnSpLocks/>
          </p:cNvCxnSpPr>
          <p:nvPr/>
        </p:nvCxnSpPr>
        <p:spPr>
          <a:xfrm>
            <a:off x="8057056" y="1989138"/>
            <a:ext cx="569855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Ovaal 19">
            <a:extLst>
              <a:ext uri="{FF2B5EF4-FFF2-40B4-BE49-F238E27FC236}">
                <a16:creationId xmlns:a16="http://schemas.microsoft.com/office/drawing/2014/main" id="{892F25D5-8A68-4FA6-9023-1B4CF43B45AB}"/>
              </a:ext>
            </a:extLst>
          </p:cNvPr>
          <p:cNvSpPr/>
          <p:nvPr/>
        </p:nvSpPr>
        <p:spPr>
          <a:xfrm>
            <a:off x="2377712" y="625836"/>
            <a:ext cx="709932" cy="67945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D330B1B-1605-4E1A-A14E-45577782999B}"/>
              </a:ext>
            </a:extLst>
          </p:cNvPr>
          <p:cNvSpPr txBox="1"/>
          <p:nvPr/>
        </p:nvSpPr>
        <p:spPr>
          <a:xfrm>
            <a:off x="2471875" y="722109"/>
            <a:ext cx="521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baseline="-25000" dirty="0">
                <a:solidFill>
                  <a:srgbClr val="00B050"/>
                </a:solidFill>
              </a:rPr>
              <a:t>tilt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62009AF1-CC70-4DDB-9312-E75E4D9AEBBA}"/>
              </a:ext>
            </a:extLst>
          </p:cNvPr>
          <p:cNvSpPr txBox="1"/>
          <p:nvPr/>
        </p:nvSpPr>
        <p:spPr>
          <a:xfrm>
            <a:off x="2447562" y="1542669"/>
            <a:ext cx="615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baseline="-25000" dirty="0">
                <a:solidFill>
                  <a:srgbClr val="00B050"/>
                </a:solidFill>
              </a:rPr>
              <a:t>yaw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F14D9C39-1138-4123-ABB2-6087B592A574}"/>
              </a:ext>
            </a:extLst>
          </p:cNvPr>
          <p:cNvSpPr/>
          <p:nvPr/>
        </p:nvSpPr>
        <p:spPr>
          <a:xfrm>
            <a:off x="7987017" y="626212"/>
            <a:ext cx="709932" cy="6794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A9D6D7A1-2126-491E-946E-0683BE174CC9}"/>
              </a:ext>
            </a:extLst>
          </p:cNvPr>
          <p:cNvSpPr/>
          <p:nvPr/>
        </p:nvSpPr>
        <p:spPr>
          <a:xfrm>
            <a:off x="8065739" y="737223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i="1" dirty="0">
                <a:solidFill>
                  <a:srgbClr val="FF0000"/>
                </a:solidFill>
              </a:rPr>
              <a:t>M</a:t>
            </a:r>
            <a:r>
              <a:rPr lang="en-US" baseline="-25000" dirty="0">
                <a:solidFill>
                  <a:srgbClr val="FF0000"/>
                </a:solidFill>
              </a:rPr>
              <a:t>tilt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D51CD851-A7F9-40C6-B2D3-09938E3BBC8D}"/>
              </a:ext>
            </a:extLst>
          </p:cNvPr>
          <p:cNvSpPr/>
          <p:nvPr/>
        </p:nvSpPr>
        <p:spPr>
          <a:xfrm>
            <a:off x="8032076" y="1564736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i="1" dirty="0">
                <a:solidFill>
                  <a:srgbClr val="FF0000"/>
                </a:solidFill>
              </a:rPr>
              <a:t>M</a:t>
            </a:r>
            <a:r>
              <a:rPr lang="en-US" baseline="-25000" dirty="0">
                <a:solidFill>
                  <a:srgbClr val="FF0000"/>
                </a:solidFill>
              </a:rPr>
              <a:t>yaw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cxnSp>
        <p:nvCxnSpPr>
          <p:cNvPr id="30" name="Rechte verbindingslijn met pijl 29">
            <a:extLst>
              <a:ext uri="{FF2B5EF4-FFF2-40B4-BE49-F238E27FC236}">
                <a16:creationId xmlns:a16="http://schemas.microsoft.com/office/drawing/2014/main" id="{9589EBD9-2A36-4B3D-A71A-020F72028590}"/>
              </a:ext>
            </a:extLst>
          </p:cNvPr>
          <p:cNvCxnSpPr>
            <a:cxnSpLocks/>
          </p:cNvCxnSpPr>
          <p:nvPr/>
        </p:nvCxnSpPr>
        <p:spPr>
          <a:xfrm>
            <a:off x="3087644" y="1150411"/>
            <a:ext cx="4978095" cy="0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Rechte verbindingslijn met pijl 39">
            <a:extLst>
              <a:ext uri="{FF2B5EF4-FFF2-40B4-BE49-F238E27FC236}">
                <a16:creationId xmlns:a16="http://schemas.microsoft.com/office/drawing/2014/main" id="{DB33FA78-4F0C-446A-BF38-9AB6B0852880}"/>
              </a:ext>
            </a:extLst>
          </p:cNvPr>
          <p:cNvCxnSpPr>
            <a:cxnSpLocks/>
            <a:stCxn id="35" idx="4"/>
          </p:cNvCxnSpPr>
          <p:nvPr/>
        </p:nvCxnSpPr>
        <p:spPr>
          <a:xfrm flipH="1">
            <a:off x="4829341" y="1209173"/>
            <a:ext cx="1614" cy="62111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5634B2BF-6ECD-42D2-B70A-29CF1EC5E54F}"/>
              </a:ext>
            </a:extLst>
          </p:cNvPr>
          <p:cNvCxnSpPr>
            <a:cxnSpLocks/>
          </p:cNvCxnSpPr>
          <p:nvPr/>
        </p:nvCxnSpPr>
        <p:spPr>
          <a:xfrm>
            <a:off x="3053981" y="1988358"/>
            <a:ext cx="5016344" cy="0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al 33">
            <a:extLst>
              <a:ext uri="{FF2B5EF4-FFF2-40B4-BE49-F238E27FC236}">
                <a16:creationId xmlns:a16="http://schemas.microsoft.com/office/drawing/2014/main" id="{64FA8B8F-5956-4F0D-BE43-399D4035D02F}"/>
              </a:ext>
            </a:extLst>
          </p:cNvPr>
          <p:cNvSpPr/>
          <p:nvPr/>
        </p:nvSpPr>
        <p:spPr>
          <a:xfrm>
            <a:off x="4685340" y="1830290"/>
            <a:ext cx="288000" cy="288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5C701213-E4F6-44BD-898F-F62B3DE4A5A0}"/>
              </a:ext>
            </a:extLst>
          </p:cNvPr>
          <p:cNvSpPr/>
          <p:nvPr/>
        </p:nvSpPr>
        <p:spPr>
          <a:xfrm>
            <a:off x="4776955" y="1101173"/>
            <a:ext cx="108000" cy="10800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47" name="Rechte verbindingslijn met pijl 46">
            <a:extLst>
              <a:ext uri="{FF2B5EF4-FFF2-40B4-BE49-F238E27FC236}">
                <a16:creationId xmlns:a16="http://schemas.microsoft.com/office/drawing/2014/main" id="{73541F5F-1D44-4CD3-885C-E68F48BA60DA}"/>
              </a:ext>
            </a:extLst>
          </p:cNvPr>
          <p:cNvCxnSpPr>
            <a:cxnSpLocks/>
          </p:cNvCxnSpPr>
          <p:nvPr/>
        </p:nvCxnSpPr>
        <p:spPr>
          <a:xfrm>
            <a:off x="3046454" y="1989138"/>
            <a:ext cx="165215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Ovaal 48">
            <a:extLst>
              <a:ext uri="{FF2B5EF4-FFF2-40B4-BE49-F238E27FC236}">
                <a16:creationId xmlns:a16="http://schemas.microsoft.com/office/drawing/2014/main" id="{9E0645E8-8333-4420-AB4C-7262147D0C32}"/>
              </a:ext>
            </a:extLst>
          </p:cNvPr>
          <p:cNvSpPr/>
          <p:nvPr/>
        </p:nvSpPr>
        <p:spPr>
          <a:xfrm>
            <a:off x="-2426573" y="2864777"/>
            <a:ext cx="108000" cy="108000"/>
          </a:xfrm>
          <a:prstGeom prst="ellipse">
            <a:avLst/>
          </a:prstGeom>
          <a:solidFill>
            <a:schemeClr val="tx1"/>
          </a:solidFill>
          <a:ln w="19050">
            <a:solidFill>
              <a:srgbClr val="FF0000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62" name="Rechte verbindingslijn 61">
            <a:extLst>
              <a:ext uri="{FF2B5EF4-FFF2-40B4-BE49-F238E27FC236}">
                <a16:creationId xmlns:a16="http://schemas.microsoft.com/office/drawing/2014/main" id="{79A27481-CF2F-4FAF-A51A-47FA8481348C}"/>
              </a:ext>
            </a:extLst>
          </p:cNvPr>
          <p:cNvCxnSpPr>
            <a:stCxn id="49" idx="0"/>
          </p:cNvCxnSpPr>
          <p:nvPr/>
        </p:nvCxnSpPr>
        <p:spPr>
          <a:xfrm flipV="1">
            <a:off x="-2372573" y="2497403"/>
            <a:ext cx="0" cy="367374"/>
          </a:xfrm>
          <a:prstGeom prst="line">
            <a:avLst/>
          </a:prstGeom>
          <a:ln>
            <a:solidFill>
              <a:srgbClr val="FF0000">
                <a:alpha val="25000"/>
              </a:srgb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Rechte verbindingslijn 62">
            <a:extLst>
              <a:ext uri="{FF2B5EF4-FFF2-40B4-BE49-F238E27FC236}">
                <a16:creationId xmlns:a16="http://schemas.microsoft.com/office/drawing/2014/main" id="{0D0D1A92-2B4B-481A-9341-E67C2791DBFC}"/>
              </a:ext>
            </a:extLst>
          </p:cNvPr>
          <p:cNvCxnSpPr>
            <a:cxnSpLocks/>
          </p:cNvCxnSpPr>
          <p:nvPr/>
        </p:nvCxnSpPr>
        <p:spPr>
          <a:xfrm>
            <a:off x="-2372573" y="2502990"/>
            <a:ext cx="1996989" cy="0"/>
          </a:xfrm>
          <a:prstGeom prst="line">
            <a:avLst/>
          </a:prstGeom>
          <a:ln>
            <a:solidFill>
              <a:srgbClr val="FF0000">
                <a:alpha val="25000"/>
              </a:srgb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Rechte verbindingslijn 65">
            <a:extLst>
              <a:ext uri="{FF2B5EF4-FFF2-40B4-BE49-F238E27FC236}">
                <a16:creationId xmlns:a16="http://schemas.microsoft.com/office/drawing/2014/main" id="{0E1BA76D-6EEA-4AE7-AFFF-FC370C77AC17}"/>
              </a:ext>
            </a:extLst>
          </p:cNvPr>
          <p:cNvCxnSpPr>
            <a:cxnSpLocks/>
            <a:endCxn id="65" idx="4"/>
          </p:cNvCxnSpPr>
          <p:nvPr/>
        </p:nvCxnSpPr>
        <p:spPr>
          <a:xfrm flipV="1">
            <a:off x="-375584" y="2222068"/>
            <a:ext cx="0" cy="290278"/>
          </a:xfrm>
          <a:prstGeom prst="line">
            <a:avLst/>
          </a:prstGeom>
          <a:ln>
            <a:solidFill>
              <a:srgbClr val="FF0000">
                <a:alpha val="25000"/>
              </a:srgbClr>
            </a:solidFill>
            <a:prstDash val="dash"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Rechte verbindingslijn met pijl 67">
            <a:extLst>
              <a:ext uri="{FF2B5EF4-FFF2-40B4-BE49-F238E27FC236}">
                <a16:creationId xmlns:a16="http://schemas.microsoft.com/office/drawing/2014/main" id="{F409E608-6D2A-44CD-9D28-22B01C79DB5F}"/>
              </a:ext>
            </a:extLst>
          </p:cNvPr>
          <p:cNvCxnSpPr>
            <a:cxnSpLocks/>
          </p:cNvCxnSpPr>
          <p:nvPr/>
        </p:nvCxnSpPr>
        <p:spPr>
          <a:xfrm>
            <a:off x="4967837" y="1987710"/>
            <a:ext cx="309790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Ovaal 64">
            <a:extLst>
              <a:ext uri="{FF2B5EF4-FFF2-40B4-BE49-F238E27FC236}">
                <a16:creationId xmlns:a16="http://schemas.microsoft.com/office/drawing/2014/main" id="{956548F4-7D4F-48CC-8652-AEB036AB2EFE}"/>
              </a:ext>
            </a:extLst>
          </p:cNvPr>
          <p:cNvSpPr/>
          <p:nvPr/>
        </p:nvSpPr>
        <p:spPr>
          <a:xfrm>
            <a:off x="-519584" y="1934068"/>
            <a:ext cx="288000" cy="2880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0" name="Vermenigvuldigingsteken 69">
            <a:extLst>
              <a:ext uri="{FF2B5EF4-FFF2-40B4-BE49-F238E27FC236}">
                <a16:creationId xmlns:a16="http://schemas.microsoft.com/office/drawing/2014/main" id="{364BC353-0760-44FA-BA5D-35B75FE0F223}"/>
              </a:ext>
            </a:extLst>
          </p:cNvPr>
          <p:cNvSpPr/>
          <p:nvPr/>
        </p:nvSpPr>
        <p:spPr>
          <a:xfrm>
            <a:off x="4453017" y="1149730"/>
            <a:ext cx="751651" cy="695156"/>
          </a:xfrm>
          <a:prstGeom prst="mathMultiply">
            <a:avLst/>
          </a:prstGeom>
          <a:solidFill>
            <a:srgbClr val="FFC000"/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2" name="Graphic 71">
            <a:extLst>
              <a:ext uri="{FF2B5EF4-FFF2-40B4-BE49-F238E27FC236}">
                <a16:creationId xmlns:a16="http://schemas.microsoft.com/office/drawing/2014/main" id="{F91CAD48-C5F2-4A2C-95F3-B5E1C11CF1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73352" y="2323083"/>
            <a:ext cx="3168000" cy="237600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07A315CB-314E-426C-9158-6DEFA735F56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73352" y="2328072"/>
            <a:ext cx="3168000" cy="23760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0E499E46-5C97-4FCA-A254-70F7F53FF69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942453" y="2326345"/>
            <a:ext cx="3168000" cy="23760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287FD91B-CEA0-4468-840B-B7DCD80AA60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1942453" y="2326345"/>
            <a:ext cx="3168000" cy="2376000"/>
          </a:xfrm>
          <a:prstGeom prst="rect">
            <a:avLst/>
          </a:prstGeom>
        </p:spPr>
      </p:pic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D4C3F0A0-D3BB-4ACC-9FCC-DC462071DB15}"/>
              </a:ext>
            </a:extLst>
          </p:cNvPr>
          <p:cNvCxnSpPr/>
          <p:nvPr/>
        </p:nvCxnSpPr>
        <p:spPr>
          <a:xfrm>
            <a:off x="6450037" y="2686929"/>
            <a:ext cx="0" cy="942536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kstvak 40">
            <a:extLst>
              <a:ext uri="{FF2B5EF4-FFF2-40B4-BE49-F238E27FC236}">
                <a16:creationId xmlns:a16="http://schemas.microsoft.com/office/drawing/2014/main" id="{09A8D007-DDF9-4215-B01F-70770152D71C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38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32099E-6 L -2.77778E-6 0.1601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  <p:bldP spid="25" grpId="0" animBg="1"/>
      <p:bldP spid="25" grpId="1" animBg="1"/>
      <p:bldP spid="34" grpId="0" animBg="1"/>
      <p:bldP spid="35" grpId="0" animBg="1"/>
      <p:bldP spid="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E28EDC-A7D8-443A-B76A-BF18A91CB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Control </a:t>
            </a:r>
            <a:r>
              <a:rPr lang="nl-NL" dirty="0" err="1"/>
              <a:t>sensitivity</a:t>
            </a:r>
            <a:r>
              <a:rPr lang="nl-NL" dirty="0"/>
              <a:t> analysis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244CFCF-843A-4B7C-94F8-D2622D0E4C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The </a:t>
            </a:r>
            <a:r>
              <a:rPr lang="nl-NL" dirty="0" err="1"/>
              <a:t>azimuth</a:t>
            </a:r>
            <a:r>
              <a:rPr lang="nl-NL" dirty="0"/>
              <a:t> offset as a </a:t>
            </a:r>
            <a:r>
              <a:rPr lang="nl-NL" dirty="0" err="1"/>
              <a:t>tuning</a:t>
            </a:r>
            <a:r>
              <a:rPr lang="nl-NL" dirty="0"/>
              <a:t> </a:t>
            </a:r>
            <a:r>
              <a:rPr lang="nl-NL" dirty="0" err="1"/>
              <a:t>knob</a:t>
            </a:r>
            <a:endParaRPr lang="nl-NL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79B040E-FBB7-4576-8FEC-D7092650D4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09363" y="1140414"/>
            <a:ext cx="4560000" cy="3420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FB1CE2F-1D91-41CB-8C15-49AB88465F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309363" y="1140414"/>
            <a:ext cx="4560000" cy="3420000"/>
          </a:xfrm>
          <a:prstGeom prst="rect">
            <a:avLst/>
          </a:prstGeom>
        </p:spPr>
      </p:pic>
      <p:pic>
        <p:nvPicPr>
          <p:cNvPr id="5" name="Afbeelding 4" descr="Afbeelding met apparaat&#10;&#10;Automatisch gegenereerde beschrijving">
            <a:extLst>
              <a:ext uri="{FF2B5EF4-FFF2-40B4-BE49-F238E27FC236}">
                <a16:creationId xmlns:a16="http://schemas.microsoft.com/office/drawing/2014/main" id="{6023C9B9-7A25-47E1-BF77-5E5BCD9E2BE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8148"/>
          <a:stretch/>
        </p:blipFill>
        <p:spPr>
          <a:xfrm>
            <a:off x="2008271" y="2049691"/>
            <a:ext cx="2061863" cy="19431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B56441B-7C8A-4780-8FAF-C4E553703BE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 rot="11416246">
            <a:off x="2319964" y="2371897"/>
            <a:ext cx="1438476" cy="1419423"/>
          </a:xfrm>
          <a:prstGeom prst="rect">
            <a:avLst/>
          </a:prstGeom>
        </p:spPr>
      </p:pic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1C153BB5-87EF-49DB-A060-2949D15A9CA1}"/>
              </a:ext>
            </a:extLst>
          </p:cNvPr>
          <p:cNvSpPr txBox="1">
            <a:spLocks/>
          </p:cNvSpPr>
          <p:nvPr/>
        </p:nvSpPr>
        <p:spPr>
          <a:xfrm>
            <a:off x="2014466" y="1518313"/>
            <a:ext cx="2061863" cy="358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00A6D6"/>
              </a:buClr>
              <a:buFont typeface="Arial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00A6D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00A6D6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>
                <a:latin typeface="Cambria" panose="02040503050406030204" pitchFamily="18" charset="0"/>
                <a:ea typeface="SimSun" panose="02010600030101010101" pitchFamily="2" charset="-122"/>
              </a:rPr>
              <a:t>AZIMUTH OFFSET</a:t>
            </a:r>
          </a:p>
        </p:txBody>
      </p: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C08D094B-F5B9-41DA-B2AF-95744070F307}"/>
              </a:ext>
            </a:extLst>
          </p:cNvPr>
          <p:cNvSpPr txBox="1">
            <a:spLocks/>
          </p:cNvSpPr>
          <p:nvPr/>
        </p:nvSpPr>
        <p:spPr>
          <a:xfrm>
            <a:off x="1617204" y="3511975"/>
            <a:ext cx="587744" cy="358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00A6D6"/>
              </a:buClr>
              <a:buFont typeface="Arial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00A6D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00A6D6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>
                <a:latin typeface="SimSun" panose="02010600030101010101" pitchFamily="2" charset="-122"/>
                <a:ea typeface="SimSun" panose="02010600030101010101" pitchFamily="2" charset="-122"/>
              </a:rPr>
              <a:t>Off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0EE1A6C0-7B38-4114-922A-BB1CC3F50FE6}"/>
              </a:ext>
            </a:extLst>
          </p:cNvPr>
          <p:cNvSpPr txBox="1">
            <a:spLocks/>
          </p:cNvSpPr>
          <p:nvPr/>
        </p:nvSpPr>
        <p:spPr>
          <a:xfrm>
            <a:off x="3911263" y="2255029"/>
            <a:ext cx="549535" cy="358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00A6D6"/>
              </a:buClr>
              <a:buFont typeface="Arial"/>
              <a:buNone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00A6D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00A6D6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 err="1">
                <a:latin typeface="SimSun" panose="02010600030101010101" pitchFamily="2" charset="-122"/>
                <a:ea typeface="SimSun" panose="02010600030101010101" pitchFamily="2" charset="-122"/>
              </a:rPr>
              <a:t>Opt</a:t>
            </a:r>
            <a:endParaRPr lang="nl-NL" b="1" dirty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cxnSp>
        <p:nvCxnSpPr>
          <p:cNvPr id="14" name="Rechte verbindingslijn met pijl 13">
            <a:extLst>
              <a:ext uri="{FF2B5EF4-FFF2-40B4-BE49-F238E27FC236}">
                <a16:creationId xmlns:a16="http://schemas.microsoft.com/office/drawing/2014/main" id="{A5AAA5CF-C591-478E-8F49-A6FE1E74E956}"/>
              </a:ext>
            </a:extLst>
          </p:cNvPr>
          <p:cNvCxnSpPr>
            <a:cxnSpLocks/>
          </p:cNvCxnSpPr>
          <p:nvPr/>
        </p:nvCxnSpPr>
        <p:spPr>
          <a:xfrm flipH="1">
            <a:off x="6557174" y="1638886"/>
            <a:ext cx="2702" cy="1308296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B166C293-81B5-4FA6-9228-B7F182FE7707}"/>
              </a:ext>
            </a:extLst>
          </p:cNvPr>
          <p:cNvCxnSpPr>
            <a:cxnSpLocks/>
          </p:cNvCxnSpPr>
          <p:nvPr/>
        </p:nvCxnSpPr>
        <p:spPr>
          <a:xfrm flipH="1" flipV="1">
            <a:off x="6557174" y="3031586"/>
            <a:ext cx="2702" cy="478303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939F55B9-F21C-471D-8F0E-F545BEA4C801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45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E3B454-36FB-44AD-8715-D3EAF8656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Fatigue</a:t>
            </a:r>
            <a:r>
              <a:rPr lang="nl-NL" dirty="0"/>
              <a:t> load </a:t>
            </a:r>
            <a:r>
              <a:rPr lang="nl-NL" dirty="0" err="1"/>
              <a:t>reductions</a:t>
            </a:r>
            <a:endParaRPr lang="nl-NL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DAAA53F-63A1-4457-AA93-3FE44911E6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785422" y="1387426"/>
            <a:ext cx="3600000" cy="2700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3942BDC5-037C-4E90-8AD0-CB39C9AEB3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785422" y="1387426"/>
            <a:ext cx="3600000" cy="2700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A429661-B849-4050-ADEC-3F509D54A1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785422" y="1387426"/>
            <a:ext cx="3600000" cy="27000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3990C9D1-F62F-40C7-9598-E301EC705CC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85422" y="1387426"/>
            <a:ext cx="3600000" cy="27000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90C18C61-DCA6-4AAE-8B5B-8F1C651727C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385422" y="1387426"/>
            <a:ext cx="3600000" cy="27000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C4F5F0A5-D496-4E4C-9D84-DFE2011C8C3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85422" y="1387426"/>
            <a:ext cx="3600000" cy="2700000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55D0EFEA-F3CE-4562-8C6B-23B82C4F1A6D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71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150B90-D5F5-4516-9E5D-931936EBF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Damage</a:t>
            </a:r>
            <a:r>
              <a:rPr lang="nl-NL" dirty="0"/>
              <a:t> </a:t>
            </a:r>
            <a:r>
              <a:rPr lang="nl-NL" dirty="0" err="1"/>
              <a:t>Equavalent</a:t>
            </a:r>
            <a:r>
              <a:rPr lang="nl-NL" dirty="0"/>
              <a:t> Load </a:t>
            </a:r>
            <a:r>
              <a:rPr lang="nl-NL" dirty="0" err="1"/>
              <a:t>reductions</a:t>
            </a:r>
            <a:endParaRPr lang="nl-NL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203CCE9-DC37-413C-82A7-29662EB16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5750" y="1017586"/>
            <a:ext cx="4629150" cy="3471863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AEB58D8E-63EB-4A2A-8E4C-5E9B78B5CE8A}"/>
              </a:ext>
            </a:extLst>
          </p:cNvPr>
          <p:cNvSpPr/>
          <p:nvPr/>
        </p:nvSpPr>
        <p:spPr>
          <a:xfrm>
            <a:off x="4775200" y="1454150"/>
            <a:ext cx="781050" cy="264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54404ED8-4916-491B-AB86-B57C8330C66F}"/>
              </a:ext>
            </a:extLst>
          </p:cNvPr>
          <p:cNvSpPr/>
          <p:nvPr/>
        </p:nvSpPr>
        <p:spPr>
          <a:xfrm>
            <a:off x="5581650" y="2108200"/>
            <a:ext cx="781050" cy="198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185603FD-0C2D-4251-BEA4-66362A921F2A}"/>
              </a:ext>
            </a:extLst>
          </p:cNvPr>
          <p:cNvSpPr/>
          <p:nvPr/>
        </p:nvSpPr>
        <p:spPr>
          <a:xfrm>
            <a:off x="5607050" y="1574711"/>
            <a:ext cx="1295400" cy="177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EF74DC75-6312-4DF9-90C8-483A8DABE9B5}"/>
              </a:ext>
            </a:extLst>
          </p:cNvPr>
          <p:cNvSpPr/>
          <p:nvPr/>
        </p:nvSpPr>
        <p:spPr>
          <a:xfrm>
            <a:off x="5607050" y="1752600"/>
            <a:ext cx="1295400" cy="190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AE999D4E-D46D-4B86-9F65-BF70B525B6E4}"/>
              </a:ext>
            </a:extLst>
          </p:cNvPr>
          <p:cNvCxnSpPr>
            <a:cxnSpLocks/>
            <a:stCxn id="14" idx="2"/>
          </p:cNvCxnSpPr>
          <p:nvPr/>
        </p:nvCxnSpPr>
        <p:spPr>
          <a:xfrm flipH="1">
            <a:off x="5441950" y="2381341"/>
            <a:ext cx="2603500" cy="419009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808DA229-683A-47C3-B075-B98F5A27232A}"/>
              </a:ext>
            </a:extLst>
          </p:cNvPr>
          <p:cNvSpPr txBox="1"/>
          <p:nvPr/>
        </p:nvSpPr>
        <p:spPr>
          <a:xfrm>
            <a:off x="7035800" y="1181012"/>
            <a:ext cx="2019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Addition</a:t>
            </a:r>
            <a:r>
              <a:rPr lang="nl-NL" dirty="0"/>
              <a:t> of 2P IPC </a:t>
            </a:r>
            <a:r>
              <a:rPr lang="nl-NL" dirty="0">
                <a:solidFill>
                  <a:srgbClr val="00A6D6"/>
                </a:solidFill>
              </a:rPr>
              <a:t>without offset </a:t>
            </a:r>
            <a:r>
              <a:rPr lang="nl-NL" b="1" dirty="0">
                <a:solidFill>
                  <a:srgbClr val="FF0000"/>
                </a:solidFill>
              </a:rPr>
              <a:t>WORSENS</a:t>
            </a:r>
            <a:r>
              <a:rPr lang="nl-NL" dirty="0"/>
              <a:t> performance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DAF0E5F1-C00A-4C37-9E2A-B609CE3763A8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13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ep 13">
            <a:extLst>
              <a:ext uri="{FF2B5EF4-FFF2-40B4-BE49-F238E27FC236}">
                <a16:creationId xmlns:a16="http://schemas.microsoft.com/office/drawing/2014/main" id="{9331C118-FB2E-4D92-9E7E-E4822A7CF68F}"/>
              </a:ext>
            </a:extLst>
          </p:cNvPr>
          <p:cNvGrpSpPr/>
          <p:nvPr/>
        </p:nvGrpSpPr>
        <p:grpSpPr>
          <a:xfrm>
            <a:off x="5785983" y="179386"/>
            <a:ext cx="3189819" cy="2392364"/>
            <a:chOff x="5373352" y="2328072"/>
            <a:chExt cx="3168000" cy="2376000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CD7071E6-C876-4C78-8F93-A18DB248F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373352" y="2328072"/>
              <a:ext cx="3168000" cy="2376000"/>
            </a:xfrm>
            <a:prstGeom prst="rect">
              <a:avLst/>
            </a:prstGeom>
          </p:spPr>
        </p:pic>
        <p:cxnSp>
          <p:nvCxnSpPr>
            <p:cNvPr id="13" name="Rechte verbindingslijn met pijl 12">
              <a:extLst>
                <a:ext uri="{FF2B5EF4-FFF2-40B4-BE49-F238E27FC236}">
                  <a16:creationId xmlns:a16="http://schemas.microsoft.com/office/drawing/2014/main" id="{C3ED6417-7740-4207-92B2-3B940EBDD77B}"/>
                </a:ext>
              </a:extLst>
            </p:cNvPr>
            <p:cNvCxnSpPr/>
            <p:nvPr/>
          </p:nvCxnSpPr>
          <p:spPr>
            <a:xfrm>
              <a:off x="6450037" y="2686929"/>
              <a:ext cx="0" cy="942536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ep 10">
            <a:extLst>
              <a:ext uri="{FF2B5EF4-FFF2-40B4-BE49-F238E27FC236}">
                <a16:creationId xmlns:a16="http://schemas.microsoft.com/office/drawing/2014/main" id="{710B6BD8-2678-4455-B585-3FE6A8765D82}"/>
              </a:ext>
            </a:extLst>
          </p:cNvPr>
          <p:cNvGrpSpPr/>
          <p:nvPr/>
        </p:nvGrpSpPr>
        <p:grpSpPr>
          <a:xfrm>
            <a:off x="5785986" y="179753"/>
            <a:ext cx="3076298" cy="2307223"/>
            <a:chOff x="4309363" y="1140414"/>
            <a:chExt cx="4560000" cy="3420000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859504B5-EB15-44D9-B865-8690E848C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09363" y="1140414"/>
              <a:ext cx="4560000" cy="3420000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A305DD9-E8DC-4032-B6FA-558580EC0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309363" y="1140414"/>
              <a:ext cx="4560000" cy="3420000"/>
            </a:xfrm>
            <a:prstGeom prst="rect">
              <a:avLst/>
            </a:prstGeom>
          </p:spPr>
        </p:pic>
        <p:cxnSp>
          <p:nvCxnSpPr>
            <p:cNvPr id="9" name="Rechte verbindingslijn met pijl 8">
              <a:extLst>
                <a:ext uri="{FF2B5EF4-FFF2-40B4-BE49-F238E27FC236}">
                  <a16:creationId xmlns:a16="http://schemas.microsoft.com/office/drawing/2014/main" id="{951E8866-FF28-4751-B457-5881760924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57174" y="1638886"/>
              <a:ext cx="2702" cy="1308296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" name="Rechte verbindingslijn met pijl 9">
              <a:extLst>
                <a:ext uri="{FF2B5EF4-FFF2-40B4-BE49-F238E27FC236}">
                  <a16:creationId xmlns:a16="http://schemas.microsoft.com/office/drawing/2014/main" id="{25D291F3-0CB7-423A-BB42-8579546D1DE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557174" y="3031586"/>
              <a:ext cx="2702" cy="478303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CC2B73C7-F856-4449-BF51-CB363507AE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85984" y="179751"/>
            <a:ext cx="3189817" cy="239236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788DBED-287A-4A55-B291-4A0012BB869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85985" y="179386"/>
            <a:ext cx="3189818" cy="239236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69085B5-ED26-4B23-9DE0-E68EAF9F7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Wrap</a:t>
            </a:r>
            <a:r>
              <a:rPr lang="nl-NL" dirty="0"/>
              <a:t>-up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4F5C2F-F332-44EF-8A2A-85AB3F7BAF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The </a:t>
            </a:r>
            <a:r>
              <a:rPr lang="nl-NL" b="1" dirty="0">
                <a:solidFill>
                  <a:srgbClr val="00A6D6"/>
                </a:solidFill>
              </a:rPr>
              <a:t>correct </a:t>
            </a:r>
            <a:r>
              <a:rPr lang="nl-NL" b="1" dirty="0" err="1">
                <a:solidFill>
                  <a:srgbClr val="00A6D6"/>
                </a:solidFill>
              </a:rPr>
              <a:t>azimuth</a:t>
            </a:r>
            <a:r>
              <a:rPr lang="nl-NL" b="1" dirty="0">
                <a:solidFill>
                  <a:srgbClr val="00A6D6"/>
                </a:solidFill>
              </a:rPr>
              <a:t> offset </a:t>
            </a:r>
            <a:r>
              <a:rPr lang="nl-NL" dirty="0" err="1"/>
              <a:t>results</a:t>
            </a:r>
            <a:r>
              <a:rPr lang="nl-NL" dirty="0"/>
              <a:t> in:</a:t>
            </a:r>
          </a:p>
          <a:p>
            <a:r>
              <a:rPr lang="nl-NL" b="1" dirty="0" err="1"/>
              <a:t>Improved</a:t>
            </a:r>
            <a:r>
              <a:rPr lang="nl-NL" dirty="0"/>
              <a:t> </a:t>
            </a:r>
            <a:r>
              <a:rPr lang="nl-NL" dirty="0" err="1"/>
              <a:t>decoupling</a:t>
            </a:r>
            <a:endParaRPr lang="nl-NL" dirty="0"/>
          </a:p>
          <a:p>
            <a:endParaRPr lang="nl-NL" dirty="0"/>
          </a:p>
          <a:p>
            <a:r>
              <a:rPr lang="nl-NL" b="1" dirty="0" err="1"/>
              <a:t>Diminished</a:t>
            </a:r>
            <a:r>
              <a:rPr lang="nl-NL" dirty="0"/>
              <a:t> </a:t>
            </a:r>
            <a:r>
              <a:rPr lang="nl-NL" dirty="0" err="1"/>
              <a:t>sensitivity</a:t>
            </a:r>
            <a:r>
              <a:rPr lang="nl-NL" dirty="0"/>
              <a:t> </a:t>
            </a:r>
            <a:r>
              <a:rPr lang="nl-NL" dirty="0" err="1"/>
              <a:t>directionality</a:t>
            </a:r>
            <a:endParaRPr lang="nl-NL" dirty="0"/>
          </a:p>
          <a:p>
            <a:endParaRPr lang="nl-NL" dirty="0"/>
          </a:p>
          <a:p>
            <a:r>
              <a:rPr lang="nl-NL" b="1" dirty="0" err="1"/>
              <a:t>Crucial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implementation</a:t>
            </a:r>
            <a:r>
              <a:rPr lang="nl-NL" dirty="0"/>
              <a:t> of 2P IPC</a:t>
            </a:r>
          </a:p>
          <a:p>
            <a:endParaRPr lang="nl-NL" dirty="0"/>
          </a:p>
          <a:p>
            <a:r>
              <a:rPr lang="nl-NL" b="1" dirty="0" err="1"/>
              <a:t>Worsened</a:t>
            </a:r>
            <a:r>
              <a:rPr lang="nl-NL" dirty="0"/>
              <a:t> performance </a:t>
            </a:r>
            <a:r>
              <a:rPr lang="nl-NL" dirty="0" err="1"/>
              <a:t>if</a:t>
            </a:r>
            <a:r>
              <a:rPr lang="nl-NL" dirty="0"/>
              <a:t> </a:t>
            </a:r>
            <a:r>
              <a:rPr lang="nl-NL" dirty="0" err="1"/>
              <a:t>not</a:t>
            </a:r>
            <a:r>
              <a:rPr lang="nl-NL" dirty="0"/>
              <a:t> </a:t>
            </a:r>
            <a:r>
              <a:rPr lang="nl-NL" dirty="0" err="1"/>
              <a:t>implemented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32408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22A579A-C7F2-426C-BF31-D2B032086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258" y="224084"/>
            <a:ext cx="6259607" cy="1519723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On the Importance of the</a:t>
            </a:r>
            <a: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b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Azimuth Offset 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for </a:t>
            </a:r>
            <a: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2P</a:t>
            </a:r>
            <a:br>
              <a:rPr lang="en-US" sz="3200" dirty="0">
                <a:solidFill>
                  <a:srgbClr val="0097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Individual Pitch Control</a:t>
            </a:r>
            <a:endParaRPr lang="nl-NL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9531170-33FD-4695-A100-49864A797F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74258" y="1736773"/>
            <a:ext cx="4989513" cy="2436215"/>
          </a:xfrm>
        </p:spPr>
        <p:txBody>
          <a:bodyPr>
            <a:normAutofit/>
          </a:bodyPr>
          <a:lstStyle/>
          <a:p>
            <a:pPr algn="l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Bossanyi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E.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Individual blade pitch control for load reduction.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Houtzager I, van Wingerden JW, Verhaegen M.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 turbine load reduction by rejecting the periodic load disturbances.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Mulders S.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Iterative feedback tuning of feedforward IPC for two-bladed wind turbines: A comparison with conventional IPC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[4]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Bossanyi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EA, Fleming PA, Wright AD.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Validation of individual pitch control by field tests on two-and three-bladed wind turbines</a:t>
            </a:r>
          </a:p>
          <a:p>
            <a:pPr algn="l"/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</a:t>
            </a:r>
            <a:r>
              <a:rPr lang="en-US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spmulders</a:t>
            </a:r>
            <a:r>
              <a:rPr lang="nl-NL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</a:t>
            </a: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Sebastiaan_Mulders</a:t>
            </a:r>
            <a:endParaRPr lang="en-US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64CDE99-9770-4DD0-9FFD-21CD432570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Sebastiaan Mulders </a:t>
            </a:r>
            <a:r>
              <a:rPr lang="en-GB" b="0" dirty="0"/>
              <a:t>and</a:t>
            </a:r>
            <a:r>
              <a:rPr lang="en-GB" dirty="0"/>
              <a:t> Jan-Willem van Wingerden</a:t>
            </a:r>
            <a:endParaRPr lang="nl-NL" dirty="0"/>
          </a:p>
        </p:txBody>
      </p:sp>
      <p:pic>
        <p:nvPicPr>
          <p:cNvPr id="1026" name="Picture 2" descr="https://image.flaticon.com/icons/png/512/61/61109.png">
            <a:extLst>
              <a:ext uri="{FF2B5EF4-FFF2-40B4-BE49-F238E27FC236}">
                <a16:creationId xmlns:a16="http://schemas.microsoft.com/office/drawing/2014/main" id="{28DA65DE-B751-4298-B42A-D29B424F5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679" y="3435279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1.rgstatic.net/ii/institution.image/AS%3A267458164789257%401440778403888_l">
            <a:extLst>
              <a:ext uri="{FF2B5EF4-FFF2-40B4-BE49-F238E27FC236}">
                <a16:creationId xmlns:a16="http://schemas.microsoft.com/office/drawing/2014/main" id="{BAA1D243-0F12-48BE-9565-37E64CFEA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625" y="3256496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219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0D6406-0490-4134-B460-EC50E471F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Why</a:t>
            </a:r>
            <a:r>
              <a:rPr lang="nl-NL" dirty="0"/>
              <a:t> </a:t>
            </a:r>
            <a:r>
              <a:rPr lang="nl-NL" dirty="0" err="1"/>
              <a:t>Individual</a:t>
            </a:r>
            <a:r>
              <a:rPr lang="nl-NL" dirty="0"/>
              <a:t> Pitch Control (IPC)?</a:t>
            </a:r>
          </a:p>
        </p:txBody>
      </p:sp>
      <p:pic>
        <p:nvPicPr>
          <p:cNvPr id="5" name="Load_Video">
            <a:hlinkClick r:id="" action="ppaction://media"/>
            <a:extLst>
              <a:ext uri="{FF2B5EF4-FFF2-40B4-BE49-F238E27FC236}">
                <a16:creationId xmlns:a16="http://schemas.microsoft.com/office/drawing/2014/main" id="{20D169D8-7253-404E-B927-9CA5E0FB5E3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3204.897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10449" y="864534"/>
            <a:ext cx="4650208" cy="372016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9FD80B84-0F9C-4F1A-94C5-B007D2B0CBBB}"/>
              </a:ext>
            </a:extLst>
          </p:cNvPr>
          <p:cNvSpPr txBox="1"/>
          <p:nvPr/>
        </p:nvSpPr>
        <p:spPr>
          <a:xfrm>
            <a:off x="7143750" y="4517251"/>
            <a:ext cx="2095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Segoe UI Light" panose="020B0502040204020203" pitchFamily="34" charset="0"/>
                <a:cs typeface="Segoe UI" panose="020B0502040204020203" pitchFamily="34" charset="0"/>
              </a:rPr>
              <a:t>Source: Rishabh Dev Sharma</a:t>
            </a:r>
            <a:endParaRPr lang="en-NL" sz="1200" dirty="0"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8697C5BD-1772-4795-BAAD-43685C5371D6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5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FD7544-66FB-48C5-921F-49A3B60B8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Where</a:t>
            </a:r>
            <a:r>
              <a:rPr lang="nl-NL" dirty="0"/>
              <a:t> do these </a:t>
            </a:r>
            <a:r>
              <a:rPr lang="nl-NL" dirty="0" err="1"/>
              <a:t>oscillations</a:t>
            </a:r>
            <a:r>
              <a:rPr lang="nl-NL" dirty="0"/>
              <a:t> </a:t>
            </a:r>
            <a:r>
              <a:rPr lang="nl-NL" dirty="0" err="1"/>
              <a:t>come</a:t>
            </a:r>
            <a:r>
              <a:rPr lang="nl-NL" dirty="0"/>
              <a:t> </a:t>
            </a:r>
            <a:r>
              <a:rPr lang="nl-NL" dirty="0" err="1"/>
              <a:t>from</a:t>
            </a:r>
            <a:r>
              <a:rPr lang="nl-NL" dirty="0"/>
              <a:t>?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A277CFF-EC2D-4CD0-83C9-F48B15E5BA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74914" y="1558491"/>
            <a:ext cx="1980887" cy="317767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90910CE-3EE2-48AC-934A-DF6EE3F5A0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34908" y="611098"/>
            <a:ext cx="4302976" cy="3399589"/>
          </a:xfrm>
          <a:prstGeom prst="rect">
            <a:avLst/>
          </a:prstGeom>
        </p:spPr>
      </p:pic>
      <p:pic>
        <p:nvPicPr>
          <p:cNvPr id="10" name="Picture 64">
            <a:extLst>
              <a:ext uri="{FF2B5EF4-FFF2-40B4-BE49-F238E27FC236}">
                <a16:creationId xmlns:a16="http://schemas.microsoft.com/office/drawing/2014/main" id="{05E4301B-CBA9-483B-B859-76B83F7917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0" b="9071"/>
          <a:stretch/>
        </p:blipFill>
        <p:spPr>
          <a:xfrm>
            <a:off x="2160874" y="611098"/>
            <a:ext cx="2113988" cy="4024753"/>
          </a:xfrm>
          <a:prstGeom prst="rect">
            <a:avLst/>
          </a:prstGeom>
        </p:spPr>
      </p:pic>
      <p:pic>
        <p:nvPicPr>
          <p:cNvPr id="11" name="Picture 69">
            <a:extLst>
              <a:ext uri="{FF2B5EF4-FFF2-40B4-BE49-F238E27FC236}">
                <a16:creationId xmlns:a16="http://schemas.microsoft.com/office/drawing/2014/main" id="{84E5A940-616D-4622-825D-CB4D0944C0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731" y="779161"/>
            <a:ext cx="1930488" cy="3929478"/>
          </a:xfrm>
          <a:prstGeom prst="rect">
            <a:avLst/>
          </a:prstGeom>
        </p:spPr>
      </p:pic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9265DC8C-0AC9-4269-BD81-EC30EFF9709A}"/>
              </a:ext>
            </a:extLst>
          </p:cNvPr>
          <p:cNvCxnSpPr/>
          <p:nvPr/>
        </p:nvCxnSpPr>
        <p:spPr>
          <a:xfrm flipH="1" flipV="1">
            <a:off x="3868615" y="3474720"/>
            <a:ext cx="1090247" cy="8581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2F2ADF52-D3A6-42DA-8218-46076B00C57E}"/>
              </a:ext>
            </a:extLst>
          </p:cNvPr>
          <p:cNvSpPr txBox="1"/>
          <p:nvPr/>
        </p:nvSpPr>
        <p:spPr>
          <a:xfrm>
            <a:off x="4179765" y="4315969"/>
            <a:ext cx="1630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FF0000"/>
                </a:solidFill>
              </a:rPr>
              <a:t>Wind </a:t>
            </a:r>
            <a:r>
              <a:rPr lang="nl-NL" dirty="0" err="1">
                <a:solidFill>
                  <a:srgbClr val="FF0000"/>
                </a:solidFill>
              </a:rPr>
              <a:t>shear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92E9CD1C-CD25-43B7-BBAB-1A61842C12B3}"/>
              </a:ext>
            </a:extLst>
          </p:cNvPr>
          <p:cNvSpPr txBox="1"/>
          <p:nvPr/>
        </p:nvSpPr>
        <p:spPr>
          <a:xfrm>
            <a:off x="6464104" y="3779213"/>
            <a:ext cx="1688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>
                <a:solidFill>
                  <a:srgbClr val="FF0000"/>
                </a:solidFill>
              </a:rPr>
              <a:t>Tower</a:t>
            </a:r>
            <a:r>
              <a:rPr lang="nl-NL" dirty="0">
                <a:solidFill>
                  <a:srgbClr val="FF0000"/>
                </a:solidFill>
              </a:rPr>
              <a:t> </a:t>
            </a:r>
            <a:r>
              <a:rPr lang="nl-NL" dirty="0" err="1">
                <a:solidFill>
                  <a:srgbClr val="FF0000"/>
                </a:solidFill>
              </a:rPr>
              <a:t>shadow</a:t>
            </a:r>
            <a:endParaRPr lang="nl-NL" dirty="0">
              <a:solidFill>
                <a:srgbClr val="FF0000"/>
              </a:solidFill>
            </a:endParaRPr>
          </a:p>
        </p:txBody>
      </p: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BB8D10AC-E8C8-44A7-95E3-C0F37F68E341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6316394" y="3147331"/>
            <a:ext cx="991772" cy="63188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26" name="Groep 25">
            <a:extLst>
              <a:ext uri="{FF2B5EF4-FFF2-40B4-BE49-F238E27FC236}">
                <a16:creationId xmlns:a16="http://schemas.microsoft.com/office/drawing/2014/main" id="{5EE37862-7158-47B4-AF62-3B346A9BB8B8}"/>
              </a:ext>
            </a:extLst>
          </p:cNvPr>
          <p:cNvGrpSpPr/>
          <p:nvPr/>
        </p:nvGrpSpPr>
        <p:grpSpPr>
          <a:xfrm>
            <a:off x="4034908" y="611098"/>
            <a:ext cx="4302976" cy="4125067"/>
            <a:chOff x="4034908" y="611098"/>
            <a:chExt cx="4302976" cy="4125067"/>
          </a:xfrm>
        </p:grpSpPr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C9959C01-2D2F-4B9D-A0D2-D3E5B4D0E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74914" y="1558491"/>
              <a:ext cx="1980887" cy="3177674"/>
            </a:xfrm>
            <a:prstGeom prst="rect">
              <a:avLst/>
            </a:prstGeom>
          </p:spPr>
        </p:pic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5534D2C5-D349-44AD-8E71-15AA99449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034908" y="611098"/>
              <a:ext cx="4302976" cy="3399589"/>
            </a:xfrm>
            <a:prstGeom prst="rect">
              <a:avLst/>
            </a:prstGeom>
          </p:spPr>
        </p:pic>
      </p:grpSp>
      <p:sp>
        <p:nvSpPr>
          <p:cNvPr id="17" name="Tekstvak 16">
            <a:extLst>
              <a:ext uri="{FF2B5EF4-FFF2-40B4-BE49-F238E27FC236}">
                <a16:creationId xmlns:a16="http://schemas.microsoft.com/office/drawing/2014/main" id="{0DB3AA2C-7D68-4499-925E-54E3BFDF6F06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41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0.4066 -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08642E-6 L -0.30573 -3.08642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kstvak 70">
            <a:extLst>
              <a:ext uri="{FF2B5EF4-FFF2-40B4-BE49-F238E27FC236}">
                <a16:creationId xmlns:a16="http://schemas.microsoft.com/office/drawing/2014/main" id="{27C51572-61AD-4CFB-8833-144A48BF9FCB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F552E03-D7F4-4E61-B1E6-B670C3403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The </a:t>
            </a:r>
            <a:r>
              <a:rPr lang="nl-NL" dirty="0" err="1"/>
              <a:t>general</a:t>
            </a:r>
            <a:r>
              <a:rPr lang="nl-NL" dirty="0"/>
              <a:t> </a:t>
            </a:r>
            <a:r>
              <a:rPr lang="nl-NL" dirty="0" err="1"/>
              <a:t>implementation</a:t>
            </a:r>
            <a:r>
              <a:rPr lang="nl-NL" dirty="0"/>
              <a:t> of IPC</a:t>
            </a:r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A7D416B8-C456-4641-99EC-1B1877B5FB82}"/>
              </a:ext>
            </a:extLst>
          </p:cNvPr>
          <p:cNvGrpSpPr/>
          <p:nvPr/>
        </p:nvGrpSpPr>
        <p:grpSpPr>
          <a:xfrm>
            <a:off x="1242480" y="611098"/>
            <a:ext cx="4302976" cy="4125067"/>
            <a:chOff x="4034908" y="611098"/>
            <a:chExt cx="4302976" cy="4125067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0219A076-6E92-458F-AD63-8DB53249B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74914" y="1558491"/>
              <a:ext cx="1980887" cy="3177674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143AAB0F-A6BD-409D-8BDB-F7BCCD183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034908" y="611098"/>
              <a:ext cx="4302976" cy="3399589"/>
            </a:xfrm>
            <a:prstGeom prst="rect">
              <a:avLst/>
            </a:prstGeom>
          </p:spPr>
        </p:pic>
      </p:grpSp>
      <p:sp>
        <p:nvSpPr>
          <p:cNvPr id="11" name="Pijl: gekromd omhoog 10">
            <a:extLst>
              <a:ext uri="{FF2B5EF4-FFF2-40B4-BE49-F238E27FC236}">
                <a16:creationId xmlns:a16="http://schemas.microsoft.com/office/drawing/2014/main" id="{C1E99731-5C34-4504-85F0-0EED3AA85541}"/>
              </a:ext>
            </a:extLst>
          </p:cNvPr>
          <p:cNvSpPr/>
          <p:nvPr/>
        </p:nvSpPr>
        <p:spPr>
          <a:xfrm rot="20715889">
            <a:off x="2719169" y="888791"/>
            <a:ext cx="560654" cy="166861"/>
          </a:xfrm>
          <a:prstGeom prst="curved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  <p:sp>
        <p:nvSpPr>
          <p:cNvPr id="12" name="Pijl: gekromd omhoog 11">
            <a:extLst>
              <a:ext uri="{FF2B5EF4-FFF2-40B4-BE49-F238E27FC236}">
                <a16:creationId xmlns:a16="http://schemas.microsoft.com/office/drawing/2014/main" id="{2A89CC60-3ACE-4DCE-BAA5-7BB999F30861}"/>
              </a:ext>
            </a:extLst>
          </p:cNvPr>
          <p:cNvSpPr/>
          <p:nvPr/>
        </p:nvSpPr>
        <p:spPr>
          <a:xfrm rot="6370273">
            <a:off x="4469719" y="2559758"/>
            <a:ext cx="560654" cy="166861"/>
          </a:xfrm>
          <a:prstGeom prst="curved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  <p:sp>
        <p:nvSpPr>
          <p:cNvPr id="13" name="Pijl: gekromd omhoog 12">
            <a:extLst>
              <a:ext uri="{FF2B5EF4-FFF2-40B4-BE49-F238E27FC236}">
                <a16:creationId xmlns:a16="http://schemas.microsoft.com/office/drawing/2014/main" id="{40693020-CD58-44CB-ABDB-78C1AB219B3C}"/>
              </a:ext>
            </a:extLst>
          </p:cNvPr>
          <p:cNvSpPr/>
          <p:nvPr/>
        </p:nvSpPr>
        <p:spPr>
          <a:xfrm rot="13638301">
            <a:off x="2138029" y="3249947"/>
            <a:ext cx="560654" cy="166861"/>
          </a:xfrm>
          <a:prstGeom prst="curved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  <p:grpSp>
        <p:nvGrpSpPr>
          <p:cNvPr id="14" name="Groep 13">
            <a:extLst>
              <a:ext uri="{FF2B5EF4-FFF2-40B4-BE49-F238E27FC236}">
                <a16:creationId xmlns:a16="http://schemas.microsoft.com/office/drawing/2014/main" id="{A092271B-18D3-4952-AB28-1D87D826A240}"/>
              </a:ext>
            </a:extLst>
          </p:cNvPr>
          <p:cNvGrpSpPr/>
          <p:nvPr/>
        </p:nvGrpSpPr>
        <p:grpSpPr>
          <a:xfrm>
            <a:off x="2454364" y="2683344"/>
            <a:ext cx="353781" cy="146868"/>
            <a:chOff x="3333783" y="3737220"/>
            <a:chExt cx="353781" cy="146868"/>
          </a:xfrm>
        </p:grpSpPr>
        <p:grpSp>
          <p:nvGrpSpPr>
            <p:cNvPr id="15" name="Groep 14">
              <a:extLst>
                <a:ext uri="{FF2B5EF4-FFF2-40B4-BE49-F238E27FC236}">
                  <a16:creationId xmlns:a16="http://schemas.microsoft.com/office/drawing/2014/main" id="{0B81F5A1-466C-443E-8890-0EDEC310C9C5}"/>
                </a:ext>
              </a:extLst>
            </p:cNvPr>
            <p:cNvGrpSpPr/>
            <p:nvPr/>
          </p:nvGrpSpPr>
          <p:grpSpPr>
            <a:xfrm rot="2700000" flipH="1" flipV="1">
              <a:off x="3334271" y="3737220"/>
              <a:ext cx="144000" cy="144000"/>
              <a:chOff x="1476000" y="1779372"/>
              <a:chExt cx="362465" cy="362465"/>
            </a:xfrm>
          </p:grpSpPr>
          <p:cxnSp>
            <p:nvCxnSpPr>
              <p:cNvPr id="19" name="Rechte verbindingslijn 18">
                <a:extLst>
                  <a:ext uri="{FF2B5EF4-FFF2-40B4-BE49-F238E27FC236}">
                    <a16:creationId xmlns:a16="http://schemas.microsoft.com/office/drawing/2014/main" id="{A7E5ACFB-5F91-4B62-9199-722579F723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chte verbindingslijn 19">
                <a:extLst>
                  <a:ext uri="{FF2B5EF4-FFF2-40B4-BE49-F238E27FC236}">
                    <a16:creationId xmlns:a16="http://schemas.microsoft.com/office/drawing/2014/main" id="{D1B744DC-8DD6-4921-8F5E-321A518C327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E415416A-8B14-4CB4-B170-A54DFDEEE9C2}"/>
                </a:ext>
              </a:extLst>
            </p:cNvPr>
            <p:cNvSpPr/>
            <p:nvPr/>
          </p:nvSpPr>
          <p:spPr>
            <a:xfrm>
              <a:off x="3333783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2DB55184-D779-4719-8789-8B0F5AF9CC9E}"/>
                </a:ext>
              </a:extLst>
            </p:cNvPr>
            <p:cNvSpPr/>
            <p:nvPr/>
          </p:nvSpPr>
          <p:spPr>
            <a:xfrm>
              <a:off x="3543564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8EC2723F-A88C-4BED-9A63-6DD131793045}"/>
                </a:ext>
              </a:extLst>
            </p:cNvPr>
            <p:cNvSpPr/>
            <p:nvPr/>
          </p:nvSpPr>
          <p:spPr>
            <a:xfrm>
              <a:off x="3597564" y="3791220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0600A95B-638E-4A7A-84DD-1533115F668B}"/>
              </a:ext>
            </a:extLst>
          </p:cNvPr>
          <p:cNvGrpSpPr/>
          <p:nvPr/>
        </p:nvGrpSpPr>
        <p:grpSpPr>
          <a:xfrm>
            <a:off x="3857958" y="2560432"/>
            <a:ext cx="353781" cy="146868"/>
            <a:chOff x="3333783" y="3737220"/>
            <a:chExt cx="353781" cy="146868"/>
          </a:xfrm>
        </p:grpSpPr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C8D6C98F-73C6-4B73-916B-E73EDEDA8959}"/>
                </a:ext>
              </a:extLst>
            </p:cNvPr>
            <p:cNvGrpSpPr/>
            <p:nvPr/>
          </p:nvGrpSpPr>
          <p:grpSpPr>
            <a:xfrm rot="2700000" flipH="1" flipV="1">
              <a:off x="3334271" y="3737220"/>
              <a:ext cx="144000" cy="144000"/>
              <a:chOff x="1476000" y="1779372"/>
              <a:chExt cx="362465" cy="362465"/>
            </a:xfrm>
          </p:grpSpPr>
          <p:cxnSp>
            <p:nvCxnSpPr>
              <p:cNvPr id="26" name="Rechte verbindingslijn 25">
                <a:extLst>
                  <a:ext uri="{FF2B5EF4-FFF2-40B4-BE49-F238E27FC236}">
                    <a16:creationId xmlns:a16="http://schemas.microsoft.com/office/drawing/2014/main" id="{800149F3-A02F-44F2-AC84-C437DA0E7D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chte verbindingslijn 26">
                <a:extLst>
                  <a:ext uri="{FF2B5EF4-FFF2-40B4-BE49-F238E27FC236}">
                    <a16:creationId xmlns:a16="http://schemas.microsoft.com/office/drawing/2014/main" id="{10FBB006-F19A-4792-9443-24713036CE4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4370E503-E934-4717-99B1-A91096525452}"/>
                </a:ext>
              </a:extLst>
            </p:cNvPr>
            <p:cNvSpPr/>
            <p:nvPr/>
          </p:nvSpPr>
          <p:spPr>
            <a:xfrm>
              <a:off x="3333783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8FC01CC-183B-4A13-A419-D3EE90E58532}"/>
                </a:ext>
              </a:extLst>
            </p:cNvPr>
            <p:cNvSpPr/>
            <p:nvPr/>
          </p:nvSpPr>
          <p:spPr>
            <a:xfrm>
              <a:off x="3543564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A6290113-DDAA-4D5F-991D-D92A631B6BAD}"/>
                </a:ext>
              </a:extLst>
            </p:cNvPr>
            <p:cNvSpPr/>
            <p:nvPr/>
          </p:nvSpPr>
          <p:spPr>
            <a:xfrm>
              <a:off x="3597564" y="3791220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grpSp>
        <p:nvGrpSpPr>
          <p:cNvPr id="28" name="Groep 27">
            <a:extLst>
              <a:ext uri="{FF2B5EF4-FFF2-40B4-BE49-F238E27FC236}">
                <a16:creationId xmlns:a16="http://schemas.microsoft.com/office/drawing/2014/main" id="{7665995E-4408-4972-BD1E-C332DE74D8BA}"/>
              </a:ext>
            </a:extLst>
          </p:cNvPr>
          <p:cNvGrpSpPr/>
          <p:nvPr/>
        </p:nvGrpSpPr>
        <p:grpSpPr>
          <a:xfrm>
            <a:off x="3200090" y="1302340"/>
            <a:ext cx="353781" cy="146868"/>
            <a:chOff x="3333783" y="3737220"/>
            <a:chExt cx="353781" cy="146868"/>
          </a:xfrm>
        </p:grpSpPr>
        <p:grpSp>
          <p:nvGrpSpPr>
            <p:cNvPr id="29" name="Groep 28">
              <a:extLst>
                <a:ext uri="{FF2B5EF4-FFF2-40B4-BE49-F238E27FC236}">
                  <a16:creationId xmlns:a16="http://schemas.microsoft.com/office/drawing/2014/main" id="{7AB6FD63-FE3C-4658-BFE5-B9F440756CF7}"/>
                </a:ext>
              </a:extLst>
            </p:cNvPr>
            <p:cNvGrpSpPr/>
            <p:nvPr/>
          </p:nvGrpSpPr>
          <p:grpSpPr>
            <a:xfrm rot="2700000" flipH="1" flipV="1">
              <a:off x="3334271" y="3737220"/>
              <a:ext cx="144000" cy="144000"/>
              <a:chOff x="1476000" y="1779372"/>
              <a:chExt cx="362465" cy="362465"/>
            </a:xfrm>
          </p:grpSpPr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B2158F2E-09D9-4118-965C-C8F4A42349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EE924763-6D4F-4AA6-B1FC-CFF4BBDFDCD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A783BBFA-9049-4EE5-BD49-979EDB92979A}"/>
                </a:ext>
              </a:extLst>
            </p:cNvPr>
            <p:cNvSpPr/>
            <p:nvPr/>
          </p:nvSpPr>
          <p:spPr>
            <a:xfrm>
              <a:off x="3333783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3048EE24-FC9A-40D1-80F1-ABD651E235BC}"/>
                </a:ext>
              </a:extLst>
            </p:cNvPr>
            <p:cNvSpPr/>
            <p:nvPr/>
          </p:nvSpPr>
          <p:spPr>
            <a:xfrm>
              <a:off x="3543564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C26C8851-0A2F-4D39-889E-72052F4E5AF8}"/>
                </a:ext>
              </a:extLst>
            </p:cNvPr>
            <p:cNvSpPr/>
            <p:nvPr/>
          </p:nvSpPr>
          <p:spPr>
            <a:xfrm>
              <a:off x="3597564" y="3791220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sp>
        <p:nvSpPr>
          <p:cNvPr id="35" name="Tekstvak 34">
            <a:extLst>
              <a:ext uri="{FF2B5EF4-FFF2-40B4-BE49-F238E27FC236}">
                <a16:creationId xmlns:a16="http://schemas.microsoft.com/office/drawing/2014/main" id="{19F0EA1A-A388-49CE-9642-8FA418D2828A}"/>
              </a:ext>
            </a:extLst>
          </p:cNvPr>
          <p:cNvSpPr txBox="1"/>
          <p:nvPr/>
        </p:nvSpPr>
        <p:spPr>
          <a:xfrm>
            <a:off x="4894364" y="2201588"/>
            <a:ext cx="43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i="1" baseline="-25000" dirty="0">
                <a:solidFill>
                  <a:srgbClr val="00B050"/>
                </a:solidFill>
              </a:rPr>
              <a:t>2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2882F14F-86E0-4F8B-B69D-3112E02A7703}"/>
              </a:ext>
            </a:extLst>
          </p:cNvPr>
          <p:cNvSpPr txBox="1"/>
          <p:nvPr/>
        </p:nvSpPr>
        <p:spPr>
          <a:xfrm>
            <a:off x="2225812" y="3540245"/>
            <a:ext cx="43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i="1" baseline="-25000" dirty="0">
                <a:solidFill>
                  <a:srgbClr val="00B050"/>
                </a:solidFill>
              </a:rPr>
              <a:t>3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813B930A-084F-4060-8864-FF9E81027D8B}"/>
              </a:ext>
            </a:extLst>
          </p:cNvPr>
          <p:cNvSpPr txBox="1"/>
          <p:nvPr/>
        </p:nvSpPr>
        <p:spPr>
          <a:xfrm>
            <a:off x="3748039" y="2689223"/>
            <a:ext cx="63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</a:t>
            </a:r>
            <a:r>
              <a:rPr lang="en-US" i="1" baseline="-25000" dirty="0">
                <a:solidFill>
                  <a:srgbClr val="FF0000"/>
                </a:solidFill>
              </a:rPr>
              <a:t>y,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62131DD-F9F3-4B93-A927-42D50270E4B7}"/>
              </a:ext>
            </a:extLst>
          </p:cNvPr>
          <p:cNvSpPr txBox="1"/>
          <p:nvPr/>
        </p:nvSpPr>
        <p:spPr>
          <a:xfrm>
            <a:off x="3553871" y="1189674"/>
            <a:ext cx="63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</a:t>
            </a:r>
            <a:r>
              <a:rPr lang="en-US" i="1" baseline="-25000" dirty="0">
                <a:solidFill>
                  <a:srgbClr val="FF0000"/>
                </a:solidFill>
              </a:rPr>
              <a:t>y,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198336C0-C637-4EEF-B477-BE45CCB1ECE5}"/>
              </a:ext>
            </a:extLst>
          </p:cNvPr>
          <p:cNvSpPr txBox="1"/>
          <p:nvPr/>
        </p:nvSpPr>
        <p:spPr>
          <a:xfrm>
            <a:off x="2371166" y="2261828"/>
            <a:ext cx="63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</a:t>
            </a:r>
            <a:r>
              <a:rPr lang="en-US" i="1" baseline="-25000" dirty="0">
                <a:solidFill>
                  <a:srgbClr val="FF0000"/>
                </a:solidFill>
              </a:rPr>
              <a:t>y,</a:t>
            </a:r>
            <a:r>
              <a:rPr lang="en-US" baseline="-25000" dirty="0">
                <a:solidFill>
                  <a:srgbClr val="FF0000"/>
                </a:solidFill>
              </a:rPr>
              <a:t>3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382211C8-2202-48AF-9B56-6B470BF176F8}"/>
              </a:ext>
            </a:extLst>
          </p:cNvPr>
          <p:cNvSpPr txBox="1"/>
          <p:nvPr/>
        </p:nvSpPr>
        <p:spPr>
          <a:xfrm>
            <a:off x="2505736" y="562145"/>
            <a:ext cx="43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baseline="-25000" dirty="0">
                <a:solidFill>
                  <a:srgbClr val="00B050"/>
                </a:solidFill>
              </a:rPr>
              <a:t>1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41" name="Rechthoek 40">
            <a:extLst>
              <a:ext uri="{FF2B5EF4-FFF2-40B4-BE49-F238E27FC236}">
                <a16:creationId xmlns:a16="http://schemas.microsoft.com/office/drawing/2014/main" id="{D146A89C-B533-4782-982B-D2992D12C4F7}"/>
              </a:ext>
            </a:extLst>
          </p:cNvPr>
          <p:cNvSpPr/>
          <p:nvPr/>
        </p:nvSpPr>
        <p:spPr>
          <a:xfrm>
            <a:off x="6224597" y="709306"/>
            <a:ext cx="1352868" cy="10934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Wind turbine</a:t>
            </a:r>
            <a:endParaRPr lang="en-NL" dirty="0"/>
          </a:p>
        </p:txBody>
      </p:sp>
      <p:cxnSp>
        <p:nvCxnSpPr>
          <p:cNvPr id="45" name="Rechte verbindingslijn met pijl 44">
            <a:extLst>
              <a:ext uri="{FF2B5EF4-FFF2-40B4-BE49-F238E27FC236}">
                <a16:creationId xmlns:a16="http://schemas.microsoft.com/office/drawing/2014/main" id="{1483F2D6-C68B-48A0-ABCA-EFC8A5CD883F}"/>
              </a:ext>
            </a:extLst>
          </p:cNvPr>
          <p:cNvCxnSpPr/>
          <p:nvPr/>
        </p:nvCxnSpPr>
        <p:spPr>
          <a:xfrm>
            <a:off x="7577465" y="840775"/>
            <a:ext cx="648000" cy="0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Rechte verbindingslijn met pijl 45">
            <a:extLst>
              <a:ext uri="{FF2B5EF4-FFF2-40B4-BE49-F238E27FC236}">
                <a16:creationId xmlns:a16="http://schemas.microsoft.com/office/drawing/2014/main" id="{0382521F-7389-47A9-BECD-1D39BF6B8407}"/>
              </a:ext>
            </a:extLst>
          </p:cNvPr>
          <p:cNvCxnSpPr/>
          <p:nvPr/>
        </p:nvCxnSpPr>
        <p:spPr>
          <a:xfrm>
            <a:off x="7577464" y="1264046"/>
            <a:ext cx="648000" cy="0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Rechte verbindingslijn met pijl 46">
            <a:extLst>
              <a:ext uri="{FF2B5EF4-FFF2-40B4-BE49-F238E27FC236}">
                <a16:creationId xmlns:a16="http://schemas.microsoft.com/office/drawing/2014/main" id="{29DE4EBA-0541-496B-80A9-42BA2DB3B058}"/>
              </a:ext>
            </a:extLst>
          </p:cNvPr>
          <p:cNvCxnSpPr/>
          <p:nvPr/>
        </p:nvCxnSpPr>
        <p:spPr>
          <a:xfrm>
            <a:off x="7577465" y="1687318"/>
            <a:ext cx="648000" cy="0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Rechte verbindingslijn met pijl 48">
            <a:extLst>
              <a:ext uri="{FF2B5EF4-FFF2-40B4-BE49-F238E27FC236}">
                <a16:creationId xmlns:a16="http://schemas.microsoft.com/office/drawing/2014/main" id="{FBC06D43-2D6C-49DE-8AF6-9AF2248920FF}"/>
              </a:ext>
            </a:extLst>
          </p:cNvPr>
          <p:cNvCxnSpPr/>
          <p:nvPr/>
        </p:nvCxnSpPr>
        <p:spPr>
          <a:xfrm>
            <a:off x="5662552" y="837632"/>
            <a:ext cx="565200" cy="0"/>
          </a:xfrm>
          <a:prstGeom prst="straightConnector1">
            <a:avLst/>
          </a:prstGeom>
          <a:ln w="28575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met pijl 49">
            <a:extLst>
              <a:ext uri="{FF2B5EF4-FFF2-40B4-BE49-F238E27FC236}">
                <a16:creationId xmlns:a16="http://schemas.microsoft.com/office/drawing/2014/main" id="{8340FE51-6DA0-40D3-A0B4-89BFF0B4C8CF}"/>
              </a:ext>
            </a:extLst>
          </p:cNvPr>
          <p:cNvCxnSpPr>
            <a:cxnSpLocks/>
          </p:cNvCxnSpPr>
          <p:nvPr/>
        </p:nvCxnSpPr>
        <p:spPr>
          <a:xfrm>
            <a:off x="5662552" y="1256029"/>
            <a:ext cx="565200" cy="0"/>
          </a:xfrm>
          <a:prstGeom prst="straightConnector1">
            <a:avLst/>
          </a:prstGeom>
          <a:ln w="28575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echte verbindingslijn met pijl 50">
            <a:extLst>
              <a:ext uri="{FF2B5EF4-FFF2-40B4-BE49-F238E27FC236}">
                <a16:creationId xmlns:a16="http://schemas.microsoft.com/office/drawing/2014/main" id="{C3EB3FBB-8E3E-4704-8CA9-C184770EF3C5}"/>
              </a:ext>
            </a:extLst>
          </p:cNvPr>
          <p:cNvCxnSpPr/>
          <p:nvPr/>
        </p:nvCxnSpPr>
        <p:spPr>
          <a:xfrm>
            <a:off x="5662552" y="1684175"/>
            <a:ext cx="565200" cy="0"/>
          </a:xfrm>
          <a:prstGeom prst="straightConnector1">
            <a:avLst/>
          </a:prstGeom>
          <a:ln w="28575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06D772CC-38C3-47D0-A911-1C6F248E6737}"/>
                  </a:ext>
                </a:extLst>
              </p:cNvPr>
              <p:cNvSpPr/>
              <p:nvPr/>
            </p:nvSpPr>
            <p:spPr>
              <a:xfrm>
                <a:off x="5845751" y="2253495"/>
                <a:ext cx="864000" cy="64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/>
                  <a:t>MBC</a:t>
                </a:r>
                <a:r>
                  <a:rPr lang="en-US" sz="1100" baseline="30000" dirty="0"/>
                  <a:t>-1 </a:t>
                </a:r>
                <a:r>
                  <a:rPr lang="en-US" sz="1100" dirty="0"/>
                  <a:t>(</a:t>
                </a:r>
                <a14:m>
                  <m:oMath xmlns:m="http://schemas.openxmlformats.org/officeDocument/2006/math">
                    <m:r>
                      <a:rPr lang="nl-NL" sz="1100" i="1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100" dirty="0"/>
                  <a:t>)</a:t>
                </a:r>
                <a:endParaRPr lang="en-US" sz="1100" dirty="0"/>
              </a:p>
              <a:p>
                <a:pPr algn="ctr"/>
                <a:r>
                  <a:rPr lang="en-US" sz="1200" dirty="0"/>
                  <a:t>(1P)</a:t>
                </a:r>
                <a:endParaRPr lang="en-NL" sz="1200" dirty="0"/>
              </a:p>
            </p:txBody>
          </p:sp>
        </mc:Choice>
        <mc:Fallback xmlns=""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06D772CC-38C3-47D0-A911-1C6F248E67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5751" y="2253495"/>
                <a:ext cx="864000" cy="64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F79242F2-F03D-4089-B2CD-648EE6DEED04}"/>
                  </a:ext>
                </a:extLst>
              </p:cNvPr>
              <p:cNvSpPr/>
              <p:nvPr/>
            </p:nvSpPr>
            <p:spPr>
              <a:xfrm>
                <a:off x="7176440" y="2253495"/>
                <a:ext cx="864000" cy="64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MBC(</a:t>
                </a:r>
                <a14:m>
                  <m:oMath xmlns:m="http://schemas.openxmlformats.org/officeDocument/2006/math">
                    <m:r>
                      <a:rPr lang="nl-NL" sz="1200" i="1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200" dirty="0"/>
                  <a:t>)</a:t>
                </a:r>
                <a:endParaRPr lang="en-US" sz="1200" baseline="30000" dirty="0"/>
              </a:p>
              <a:p>
                <a:pPr algn="ctr"/>
                <a:r>
                  <a:rPr lang="en-US" sz="1200" dirty="0"/>
                  <a:t>(1P)</a:t>
                </a:r>
                <a:endParaRPr lang="en-NL" sz="1200" dirty="0"/>
              </a:p>
            </p:txBody>
          </p:sp>
        </mc:Choice>
        <mc:Fallback xmlns=""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F79242F2-F03D-4089-B2CD-648EE6DEED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440" y="2253495"/>
                <a:ext cx="864000" cy="64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hthoek 55">
                <a:extLst>
                  <a:ext uri="{FF2B5EF4-FFF2-40B4-BE49-F238E27FC236}">
                    <a16:creationId xmlns:a16="http://schemas.microsoft.com/office/drawing/2014/main" id="{A6F7CD15-0A2F-4E29-BD9D-F52EF192127B}"/>
                  </a:ext>
                </a:extLst>
              </p:cNvPr>
              <p:cNvSpPr/>
              <p:nvPr/>
            </p:nvSpPr>
            <p:spPr>
              <a:xfrm>
                <a:off x="6709751" y="2306376"/>
                <a:ext cx="466689" cy="216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NL" sz="1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6" name="Rechthoek 55">
                <a:extLst>
                  <a:ext uri="{FF2B5EF4-FFF2-40B4-BE49-F238E27FC236}">
                    <a16:creationId xmlns:a16="http://schemas.microsoft.com/office/drawing/2014/main" id="{A6F7CD15-0A2F-4E29-BD9D-F52EF19212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751" y="2306376"/>
                <a:ext cx="466689" cy="216000"/>
              </a:xfrm>
              <a:prstGeom prst="rect">
                <a:avLst/>
              </a:prstGeom>
              <a:blipFill>
                <a:blip r:embed="rId9"/>
                <a:stretch>
                  <a:fillRect b="-11111"/>
                </a:stretch>
              </a:blipFill>
              <a:ln w="3175"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hthoek 56">
                <a:extLst>
                  <a:ext uri="{FF2B5EF4-FFF2-40B4-BE49-F238E27FC236}">
                    <a16:creationId xmlns:a16="http://schemas.microsoft.com/office/drawing/2014/main" id="{93B2D808-6EE0-4D9E-A75D-0B65E2191665}"/>
                  </a:ext>
                </a:extLst>
              </p:cNvPr>
              <p:cNvSpPr/>
              <p:nvPr/>
            </p:nvSpPr>
            <p:spPr>
              <a:xfrm>
                <a:off x="6709751" y="2640020"/>
                <a:ext cx="466689" cy="216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NL" sz="1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7" name="Rechthoek 56">
                <a:extLst>
                  <a:ext uri="{FF2B5EF4-FFF2-40B4-BE49-F238E27FC236}">
                    <a16:creationId xmlns:a16="http://schemas.microsoft.com/office/drawing/2014/main" id="{93B2D808-6EE0-4D9E-A75D-0B65E21916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751" y="2640020"/>
                <a:ext cx="466689" cy="216000"/>
              </a:xfrm>
              <a:prstGeom prst="rect">
                <a:avLst/>
              </a:prstGeom>
              <a:blipFill>
                <a:blip r:embed="rId10"/>
                <a:stretch>
                  <a:fillRect b="-83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hthoek 62">
                <a:extLst>
                  <a:ext uri="{FF2B5EF4-FFF2-40B4-BE49-F238E27FC236}">
                    <a16:creationId xmlns:a16="http://schemas.microsoft.com/office/drawing/2014/main" id="{EB9A8C9E-E182-4821-B0C8-7C2537BEEE2F}"/>
                  </a:ext>
                </a:extLst>
              </p:cNvPr>
              <p:cNvSpPr/>
              <p:nvPr/>
            </p:nvSpPr>
            <p:spPr>
              <a:xfrm>
                <a:off x="5845751" y="3607115"/>
                <a:ext cx="864000" cy="64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MBC</a:t>
                </a:r>
                <a:r>
                  <a:rPr lang="en-US" sz="1200" baseline="30000" dirty="0"/>
                  <a:t>-1 </a:t>
                </a:r>
                <a:r>
                  <a:rPr lang="en-US" sz="1200" dirty="0"/>
                  <a:t>(</a:t>
                </a:r>
                <a14:m>
                  <m:oMath xmlns:m="http://schemas.openxmlformats.org/officeDocument/2006/math">
                    <m:r>
                      <a:rPr lang="nl-NL" sz="1200" i="1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200" dirty="0"/>
                  <a:t>)</a:t>
                </a:r>
                <a:endParaRPr lang="en-US" sz="1200" dirty="0"/>
              </a:p>
              <a:p>
                <a:pPr algn="ctr"/>
                <a:r>
                  <a:rPr lang="en-US" sz="1200" dirty="0"/>
                  <a:t>(2P)</a:t>
                </a:r>
                <a:endParaRPr lang="en-NL" sz="1200" dirty="0"/>
              </a:p>
            </p:txBody>
          </p:sp>
        </mc:Choice>
        <mc:Fallback xmlns="">
          <p:sp>
            <p:nvSpPr>
              <p:cNvPr id="63" name="Rechthoek 62">
                <a:extLst>
                  <a:ext uri="{FF2B5EF4-FFF2-40B4-BE49-F238E27FC236}">
                    <a16:creationId xmlns:a16="http://schemas.microsoft.com/office/drawing/2014/main" id="{EB9A8C9E-E182-4821-B0C8-7C2537BEEE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5751" y="3607115"/>
                <a:ext cx="864000" cy="6480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8039B11E-AFCD-4324-B7D3-AA23ED4132B5}"/>
                  </a:ext>
                </a:extLst>
              </p:cNvPr>
              <p:cNvSpPr/>
              <p:nvPr/>
            </p:nvSpPr>
            <p:spPr>
              <a:xfrm>
                <a:off x="7176440" y="3607115"/>
                <a:ext cx="864000" cy="64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MBC(</a:t>
                </a:r>
                <a14:m>
                  <m:oMath xmlns:m="http://schemas.openxmlformats.org/officeDocument/2006/math">
                    <m:r>
                      <a:rPr lang="nl-NL" sz="1200" b="0" i="1" smtClean="0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200" dirty="0"/>
                  <a:t>)</a:t>
                </a:r>
                <a:endParaRPr lang="en-US" sz="1200" baseline="30000" dirty="0"/>
              </a:p>
              <a:p>
                <a:pPr algn="ctr"/>
                <a:r>
                  <a:rPr lang="en-US" sz="1200" dirty="0"/>
                  <a:t>(2P)</a:t>
                </a:r>
                <a:endParaRPr lang="en-NL" sz="1200" dirty="0"/>
              </a:p>
            </p:txBody>
          </p:sp>
        </mc:Choice>
        <mc:Fallback xmlns=""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8039B11E-AFCD-4324-B7D3-AA23ED4132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440" y="3607115"/>
                <a:ext cx="864000" cy="64800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210E188F-FB85-4FEC-88D8-CE5A6BD7B0EC}"/>
                  </a:ext>
                </a:extLst>
              </p:cNvPr>
              <p:cNvSpPr/>
              <p:nvPr/>
            </p:nvSpPr>
            <p:spPr>
              <a:xfrm>
                <a:off x="6709751" y="3659996"/>
                <a:ext cx="466689" cy="216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NL" sz="1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210E188F-FB85-4FEC-88D8-CE5A6BD7B0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751" y="3659996"/>
                <a:ext cx="466689" cy="216000"/>
              </a:xfrm>
              <a:prstGeom prst="rect">
                <a:avLst/>
              </a:prstGeom>
              <a:blipFill>
                <a:blip r:embed="rId13"/>
                <a:stretch>
                  <a:fillRect b="-11111"/>
                </a:stretch>
              </a:blipFill>
              <a:ln w="3175"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hthoek 65">
                <a:extLst>
                  <a:ext uri="{FF2B5EF4-FFF2-40B4-BE49-F238E27FC236}">
                    <a16:creationId xmlns:a16="http://schemas.microsoft.com/office/drawing/2014/main" id="{6493778A-6FDB-443A-8F96-6DB6AB7DA28B}"/>
                  </a:ext>
                </a:extLst>
              </p:cNvPr>
              <p:cNvSpPr/>
              <p:nvPr/>
            </p:nvSpPr>
            <p:spPr>
              <a:xfrm>
                <a:off x="6709751" y="3993640"/>
                <a:ext cx="466689" cy="216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NL" sz="1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" name="Rechthoek 65">
                <a:extLst>
                  <a:ext uri="{FF2B5EF4-FFF2-40B4-BE49-F238E27FC236}">
                    <a16:creationId xmlns:a16="http://schemas.microsoft.com/office/drawing/2014/main" id="{6493778A-6FDB-443A-8F96-6DB6AB7DA2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751" y="3993640"/>
                <a:ext cx="466689" cy="216000"/>
              </a:xfrm>
              <a:prstGeom prst="rect">
                <a:avLst/>
              </a:prstGeom>
              <a:blipFill>
                <a:blip r:embed="rId14"/>
                <a:stretch>
                  <a:fillRect b="-83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Rechte verbindingslijn met pijl 72">
            <a:extLst>
              <a:ext uri="{FF2B5EF4-FFF2-40B4-BE49-F238E27FC236}">
                <a16:creationId xmlns:a16="http://schemas.microsoft.com/office/drawing/2014/main" id="{D0D0DAD4-786B-4464-A452-DEBF5538AAD0}"/>
              </a:ext>
            </a:extLst>
          </p:cNvPr>
          <p:cNvCxnSpPr>
            <a:cxnSpLocks/>
          </p:cNvCxnSpPr>
          <p:nvPr/>
        </p:nvCxnSpPr>
        <p:spPr>
          <a:xfrm>
            <a:off x="8271828" y="1264046"/>
            <a:ext cx="185026" cy="0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Rechte verbindingslijn met pijl 73">
            <a:extLst>
              <a:ext uri="{FF2B5EF4-FFF2-40B4-BE49-F238E27FC236}">
                <a16:creationId xmlns:a16="http://schemas.microsoft.com/office/drawing/2014/main" id="{8569767E-47DD-4D8A-BEBB-396649ADFA52}"/>
              </a:ext>
            </a:extLst>
          </p:cNvPr>
          <p:cNvCxnSpPr>
            <a:cxnSpLocks/>
          </p:cNvCxnSpPr>
          <p:nvPr/>
        </p:nvCxnSpPr>
        <p:spPr>
          <a:xfrm>
            <a:off x="8450504" y="1256029"/>
            <a:ext cx="0" cy="1324409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Rechte verbindingslijn met pijl 74">
            <a:extLst>
              <a:ext uri="{FF2B5EF4-FFF2-40B4-BE49-F238E27FC236}">
                <a16:creationId xmlns:a16="http://schemas.microsoft.com/office/drawing/2014/main" id="{7A99B284-7AB7-440F-B698-94532763AEFB}"/>
              </a:ext>
            </a:extLst>
          </p:cNvPr>
          <p:cNvCxnSpPr>
            <a:cxnSpLocks/>
          </p:cNvCxnSpPr>
          <p:nvPr/>
        </p:nvCxnSpPr>
        <p:spPr>
          <a:xfrm>
            <a:off x="8040440" y="2559718"/>
            <a:ext cx="416414" cy="0"/>
          </a:xfrm>
          <a:prstGeom prst="straightConnector1">
            <a:avLst/>
          </a:prstGeom>
          <a:ln w="28575">
            <a:solidFill>
              <a:srgbClr val="FF7D7D"/>
            </a:solidFill>
            <a:headEnd type="triangl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3" name="Rechthoek 82">
            <a:extLst>
              <a:ext uri="{FF2B5EF4-FFF2-40B4-BE49-F238E27FC236}">
                <a16:creationId xmlns:a16="http://schemas.microsoft.com/office/drawing/2014/main" id="{DD727DF2-3747-44E6-8EEA-720369274547}"/>
              </a:ext>
            </a:extLst>
          </p:cNvPr>
          <p:cNvSpPr/>
          <p:nvPr/>
        </p:nvSpPr>
        <p:spPr>
          <a:xfrm>
            <a:off x="8225465" y="671206"/>
            <a:ext cx="46363" cy="11898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8" name="Rechthoek 87">
            <a:extLst>
              <a:ext uri="{FF2B5EF4-FFF2-40B4-BE49-F238E27FC236}">
                <a16:creationId xmlns:a16="http://schemas.microsoft.com/office/drawing/2014/main" id="{53B48D6A-765B-48AE-94E8-F4F0080FF1B7}"/>
              </a:ext>
            </a:extLst>
          </p:cNvPr>
          <p:cNvSpPr/>
          <p:nvPr/>
        </p:nvSpPr>
        <p:spPr>
          <a:xfrm>
            <a:off x="5619407" y="660765"/>
            <a:ext cx="46363" cy="11898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9" name="Rechte verbindingslijn met pijl 88">
            <a:extLst>
              <a:ext uri="{FF2B5EF4-FFF2-40B4-BE49-F238E27FC236}">
                <a16:creationId xmlns:a16="http://schemas.microsoft.com/office/drawing/2014/main" id="{399D77A8-1FEB-48AC-ABBF-7867B13DD89B}"/>
              </a:ext>
            </a:extLst>
          </p:cNvPr>
          <p:cNvCxnSpPr>
            <a:cxnSpLocks/>
          </p:cNvCxnSpPr>
          <p:nvPr/>
        </p:nvCxnSpPr>
        <p:spPr>
          <a:xfrm>
            <a:off x="5427028" y="1264046"/>
            <a:ext cx="185026" cy="0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Rechte verbindingslijn met pijl 89">
            <a:extLst>
              <a:ext uri="{FF2B5EF4-FFF2-40B4-BE49-F238E27FC236}">
                <a16:creationId xmlns:a16="http://schemas.microsoft.com/office/drawing/2014/main" id="{D951A38C-E0F3-4360-8764-7FA23B2C3A09}"/>
              </a:ext>
            </a:extLst>
          </p:cNvPr>
          <p:cNvCxnSpPr>
            <a:cxnSpLocks/>
          </p:cNvCxnSpPr>
          <p:nvPr/>
        </p:nvCxnSpPr>
        <p:spPr>
          <a:xfrm>
            <a:off x="5434254" y="1256029"/>
            <a:ext cx="0" cy="1324409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Rechte verbindingslijn met pijl 90">
            <a:extLst>
              <a:ext uri="{FF2B5EF4-FFF2-40B4-BE49-F238E27FC236}">
                <a16:creationId xmlns:a16="http://schemas.microsoft.com/office/drawing/2014/main" id="{05A27F5F-6214-4CD9-94C8-C8422FE1474A}"/>
              </a:ext>
            </a:extLst>
          </p:cNvPr>
          <p:cNvCxnSpPr>
            <a:cxnSpLocks/>
          </p:cNvCxnSpPr>
          <p:nvPr/>
        </p:nvCxnSpPr>
        <p:spPr>
          <a:xfrm>
            <a:off x="5424240" y="2559718"/>
            <a:ext cx="416414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Rechte verbindingslijn met pijl 91">
            <a:extLst>
              <a:ext uri="{FF2B5EF4-FFF2-40B4-BE49-F238E27FC236}">
                <a16:creationId xmlns:a16="http://schemas.microsoft.com/office/drawing/2014/main" id="{B6CB1644-FBBA-429C-9A30-D6A4C021F9F2}"/>
              </a:ext>
            </a:extLst>
          </p:cNvPr>
          <p:cNvCxnSpPr>
            <a:cxnSpLocks/>
          </p:cNvCxnSpPr>
          <p:nvPr/>
        </p:nvCxnSpPr>
        <p:spPr>
          <a:xfrm>
            <a:off x="8450504" y="2575578"/>
            <a:ext cx="0" cy="1373539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3" name="Rechte verbindingslijn met pijl 92">
            <a:extLst>
              <a:ext uri="{FF2B5EF4-FFF2-40B4-BE49-F238E27FC236}">
                <a16:creationId xmlns:a16="http://schemas.microsoft.com/office/drawing/2014/main" id="{EADD8688-1404-4FD4-BBDA-410434AD8D1C}"/>
              </a:ext>
            </a:extLst>
          </p:cNvPr>
          <p:cNvCxnSpPr>
            <a:cxnSpLocks/>
          </p:cNvCxnSpPr>
          <p:nvPr/>
        </p:nvCxnSpPr>
        <p:spPr>
          <a:xfrm>
            <a:off x="8040440" y="3930067"/>
            <a:ext cx="416414" cy="0"/>
          </a:xfrm>
          <a:prstGeom prst="straightConnector1">
            <a:avLst/>
          </a:prstGeom>
          <a:ln w="28575">
            <a:solidFill>
              <a:srgbClr val="FF7D7D"/>
            </a:solidFill>
            <a:headEnd type="triangl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6" name="Rechte verbindingslijn met pijl 95">
            <a:extLst>
              <a:ext uri="{FF2B5EF4-FFF2-40B4-BE49-F238E27FC236}">
                <a16:creationId xmlns:a16="http://schemas.microsoft.com/office/drawing/2014/main" id="{4DCA0ABF-87BB-42AA-851E-2BC5C301299E}"/>
              </a:ext>
            </a:extLst>
          </p:cNvPr>
          <p:cNvCxnSpPr>
            <a:cxnSpLocks/>
          </p:cNvCxnSpPr>
          <p:nvPr/>
        </p:nvCxnSpPr>
        <p:spPr>
          <a:xfrm>
            <a:off x="5434254" y="2527750"/>
            <a:ext cx="0" cy="1398888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Rechte verbindingslijn met pijl 96">
            <a:extLst>
              <a:ext uri="{FF2B5EF4-FFF2-40B4-BE49-F238E27FC236}">
                <a16:creationId xmlns:a16="http://schemas.microsoft.com/office/drawing/2014/main" id="{26967A31-D8E8-40DF-9BBF-0DF7C31A8546}"/>
              </a:ext>
            </a:extLst>
          </p:cNvPr>
          <p:cNvCxnSpPr>
            <a:cxnSpLocks/>
          </p:cNvCxnSpPr>
          <p:nvPr/>
        </p:nvCxnSpPr>
        <p:spPr>
          <a:xfrm>
            <a:off x="5430590" y="3912268"/>
            <a:ext cx="416414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Tekstvak 100">
                <a:extLst>
                  <a:ext uri="{FF2B5EF4-FFF2-40B4-BE49-F238E27FC236}">
                    <a16:creationId xmlns:a16="http://schemas.microsoft.com/office/drawing/2014/main" id="{A57350BB-0157-47BC-8EBC-2AAE6A2E2518}"/>
                  </a:ext>
                </a:extLst>
              </p:cNvPr>
              <p:cNvSpPr txBox="1"/>
              <p:nvPr/>
            </p:nvSpPr>
            <p:spPr>
              <a:xfrm>
                <a:off x="5548694" y="2886804"/>
                <a:ext cx="522981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baseline="-25000" smtClean="0">
                          <a:latin typeface="Cambria Math" panose="02040503050406030204" pitchFamily="18" charset="0"/>
                        </a:rPr>
                        <m:t>+ </m:t>
                      </m:r>
                      <m:sSubSup>
                        <m:sSubSupPr>
                          <m:ctrlP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  <m:sup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lang="en-NL" baseline="-25000" dirty="0"/>
              </a:p>
            </p:txBody>
          </p:sp>
        </mc:Choice>
        <mc:Fallback xmlns="">
          <p:sp>
            <p:nvSpPr>
              <p:cNvPr id="101" name="Tekstvak 100">
                <a:extLst>
                  <a:ext uri="{FF2B5EF4-FFF2-40B4-BE49-F238E27FC236}">
                    <a16:creationId xmlns:a16="http://schemas.microsoft.com/office/drawing/2014/main" id="{A57350BB-0157-47BC-8EBC-2AAE6A2E25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8694" y="2886804"/>
                <a:ext cx="522981" cy="362984"/>
              </a:xfrm>
              <a:prstGeom prst="rect">
                <a:avLst/>
              </a:prstGeom>
              <a:blipFill>
                <a:blip r:embed="rId15"/>
                <a:stretch>
                  <a:fillRect b="-2881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3" name="Rechte verbindingslijn 102">
            <a:extLst>
              <a:ext uri="{FF2B5EF4-FFF2-40B4-BE49-F238E27FC236}">
                <a16:creationId xmlns:a16="http://schemas.microsoft.com/office/drawing/2014/main" id="{5DBAE233-3309-42FA-882D-AD7B5BB4023B}"/>
              </a:ext>
            </a:extLst>
          </p:cNvPr>
          <p:cNvCxnSpPr/>
          <p:nvPr/>
        </p:nvCxnSpPr>
        <p:spPr>
          <a:xfrm>
            <a:off x="5976424" y="3253538"/>
            <a:ext cx="59804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Rechte verbindingslijn 103">
            <a:extLst>
              <a:ext uri="{FF2B5EF4-FFF2-40B4-BE49-F238E27FC236}">
                <a16:creationId xmlns:a16="http://schemas.microsoft.com/office/drawing/2014/main" id="{D937404D-E760-4A8F-9D65-4D1DE4B2F45C}"/>
              </a:ext>
            </a:extLst>
          </p:cNvPr>
          <p:cNvCxnSpPr>
            <a:cxnSpLocks/>
          </p:cNvCxnSpPr>
          <p:nvPr/>
        </p:nvCxnSpPr>
        <p:spPr>
          <a:xfrm flipV="1">
            <a:off x="6574464" y="2903346"/>
            <a:ext cx="0" cy="359001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Rechte verbindingslijn 105">
            <a:extLst>
              <a:ext uri="{FF2B5EF4-FFF2-40B4-BE49-F238E27FC236}">
                <a16:creationId xmlns:a16="http://schemas.microsoft.com/office/drawing/2014/main" id="{7B8CB6CB-1972-46AE-A3B6-3AFF4E7EFF8E}"/>
              </a:ext>
            </a:extLst>
          </p:cNvPr>
          <p:cNvCxnSpPr/>
          <p:nvPr/>
        </p:nvCxnSpPr>
        <p:spPr>
          <a:xfrm>
            <a:off x="5976424" y="4609018"/>
            <a:ext cx="59804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Rechte verbindingslijn 106">
            <a:extLst>
              <a:ext uri="{FF2B5EF4-FFF2-40B4-BE49-F238E27FC236}">
                <a16:creationId xmlns:a16="http://schemas.microsoft.com/office/drawing/2014/main" id="{B307EC7C-7196-42B6-8471-D98FF44595DE}"/>
              </a:ext>
            </a:extLst>
          </p:cNvPr>
          <p:cNvCxnSpPr>
            <a:cxnSpLocks/>
          </p:cNvCxnSpPr>
          <p:nvPr/>
        </p:nvCxnSpPr>
        <p:spPr>
          <a:xfrm flipV="1">
            <a:off x="6574464" y="4258824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Tekstvak 108">
                <a:extLst>
                  <a:ext uri="{FF2B5EF4-FFF2-40B4-BE49-F238E27FC236}">
                    <a16:creationId xmlns:a16="http://schemas.microsoft.com/office/drawing/2014/main" id="{DFCAFBBE-0E7A-4741-BB59-AF9EC631E1E3}"/>
                  </a:ext>
                </a:extLst>
              </p:cNvPr>
              <p:cNvSpPr txBox="1"/>
              <p:nvPr/>
            </p:nvSpPr>
            <p:spPr>
              <a:xfrm>
                <a:off x="5548775" y="4241390"/>
                <a:ext cx="324637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baseline="-25000" smtClean="0">
                          <a:latin typeface="Cambria Math" panose="02040503050406030204" pitchFamily="18" charset="0"/>
                        </a:rPr>
                        <m:t>+ </m:t>
                      </m:r>
                      <m:sSubSup>
                        <m:sSubSupPr>
                          <m:ctrlP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  <m:sup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NL" baseline="-25000" dirty="0"/>
              </a:p>
            </p:txBody>
          </p:sp>
        </mc:Choice>
        <mc:Fallback xmlns="">
          <p:sp>
            <p:nvSpPr>
              <p:cNvPr id="109" name="Tekstvak 108">
                <a:extLst>
                  <a:ext uri="{FF2B5EF4-FFF2-40B4-BE49-F238E27FC236}">
                    <a16:creationId xmlns:a16="http://schemas.microsoft.com/office/drawing/2014/main" id="{DFCAFBBE-0E7A-4741-BB59-AF9EC631E1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8775" y="4241390"/>
                <a:ext cx="324637" cy="362984"/>
              </a:xfrm>
              <a:prstGeom prst="rect">
                <a:avLst/>
              </a:prstGeom>
              <a:blipFill>
                <a:blip r:embed="rId16"/>
                <a:stretch>
                  <a:fillRect r="-41509" b="-2881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" name="Ovaal 111">
            <a:extLst>
              <a:ext uri="{FF2B5EF4-FFF2-40B4-BE49-F238E27FC236}">
                <a16:creationId xmlns:a16="http://schemas.microsoft.com/office/drawing/2014/main" id="{69510152-DAF2-4FA1-BE3C-531C53856871}"/>
              </a:ext>
            </a:extLst>
          </p:cNvPr>
          <p:cNvSpPr/>
          <p:nvPr/>
        </p:nvSpPr>
        <p:spPr>
          <a:xfrm>
            <a:off x="5131874" y="2886804"/>
            <a:ext cx="2173448" cy="6748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3" name="Ovaal 112">
            <a:extLst>
              <a:ext uri="{FF2B5EF4-FFF2-40B4-BE49-F238E27FC236}">
                <a16:creationId xmlns:a16="http://schemas.microsoft.com/office/drawing/2014/main" id="{5AFFA2D8-8F3A-488E-8A29-482BB1CF8D83}"/>
              </a:ext>
            </a:extLst>
          </p:cNvPr>
          <p:cNvSpPr/>
          <p:nvPr/>
        </p:nvSpPr>
        <p:spPr>
          <a:xfrm>
            <a:off x="5156917" y="4195408"/>
            <a:ext cx="2173448" cy="6748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907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7284E-6 L 0.35087 -0.01389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5" y="-71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407E-6 L 0.37987 -0.4358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93" y="-2179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4.16667E-6 1.11111E-6 L 0.09011 -0.2555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7" y="-12778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9136E-6 L 0.44045 -0.13951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14" y="-697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97531E-6 L 0.41927 -0.35216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55" y="-1762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71605E-6 L 0.56979 -0.18272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90" y="-9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 animBg="1"/>
      <p:bldP spid="53" grpId="0" animBg="1"/>
      <p:bldP spid="54" grpId="0" animBg="1"/>
      <p:bldP spid="56" grpId="0" animBg="1"/>
      <p:bldP spid="57" grpId="0" animBg="1"/>
      <p:bldP spid="63" grpId="0" animBg="1"/>
      <p:bldP spid="64" grpId="0" animBg="1"/>
      <p:bldP spid="65" grpId="0" animBg="1"/>
      <p:bldP spid="66" grpId="0" animBg="1"/>
      <p:bldP spid="83" grpId="0" animBg="1"/>
      <p:bldP spid="88" grpId="0" animBg="1"/>
      <p:bldP spid="101" grpId="0"/>
      <p:bldP spid="109" grpId="0"/>
      <p:bldP spid="112" grpId="0" animBg="1"/>
      <p:bldP spid="1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A8DB8A-9708-4895-B94F-76D8836E7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The </a:t>
            </a:r>
            <a:r>
              <a:rPr lang="nl-NL" dirty="0" err="1"/>
              <a:t>azimuth</a:t>
            </a:r>
            <a:r>
              <a:rPr lang="nl-NL" dirty="0"/>
              <a:t> offset: </a:t>
            </a:r>
            <a:r>
              <a:rPr lang="nl-NL" dirty="0" err="1"/>
              <a:t>what</a:t>
            </a:r>
            <a:r>
              <a:rPr lang="nl-NL" dirty="0"/>
              <a:t> do </a:t>
            </a:r>
            <a:r>
              <a:rPr lang="nl-NL" dirty="0" err="1"/>
              <a:t>scientists</a:t>
            </a:r>
            <a:r>
              <a:rPr lang="nl-NL" dirty="0"/>
              <a:t> say?</a:t>
            </a:r>
          </a:p>
        </p:txBody>
      </p:sp>
      <p:pic>
        <p:nvPicPr>
          <p:cNvPr id="40" name="Afbeelding 39" descr="Afbeelding met telefoon, zwart, mobiele telefoon&#10;&#10;Automatisch gegenereerde beschrijving">
            <a:extLst>
              <a:ext uri="{FF2B5EF4-FFF2-40B4-BE49-F238E27FC236}">
                <a16:creationId xmlns:a16="http://schemas.microsoft.com/office/drawing/2014/main" id="{FA58A30A-38EB-4B3C-AC47-939C2BB5D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8280" y="3551427"/>
            <a:ext cx="1016081" cy="1080000"/>
          </a:xfrm>
          <a:prstGeom prst="rect">
            <a:avLst/>
          </a:prstGeom>
        </p:spPr>
      </p:pic>
      <p:pic>
        <p:nvPicPr>
          <p:cNvPr id="2056" name="Picture 8" descr="https://imageog.flaticon.com/icons/png/512/3/3729.png?size=1200x630f&amp;pad=10,10,10,10&amp;ext=png&amp;bg=FFFFFFFF">
            <a:extLst>
              <a:ext uri="{FF2B5EF4-FFF2-40B4-BE49-F238E27FC236}">
                <a16:creationId xmlns:a16="http://schemas.microsoft.com/office/drawing/2014/main" id="{4A3430D0-783B-4965-94B8-28C5A580A4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0" r="28680"/>
          <a:stretch/>
        </p:blipFill>
        <p:spPr bwMode="auto">
          <a:xfrm>
            <a:off x="1620274" y="627302"/>
            <a:ext cx="877142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mage.freepik.com/vrije-vector/man-silhouet-hipster-stijl_1020-452.jpg">
            <a:extLst>
              <a:ext uri="{FF2B5EF4-FFF2-40B4-BE49-F238E27FC236}">
                <a16:creationId xmlns:a16="http://schemas.microsoft.com/office/drawing/2014/main" id="{A894AED6-CE37-42EA-9E78-28D937192A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46126" y="2509633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cdn5.vectorstock.com/i/1000x1000/98/14/man-guy-boy-person-glasses-face-head-icon-vector-10189814.jpg">
            <a:extLst>
              <a:ext uri="{FF2B5EF4-FFF2-40B4-BE49-F238E27FC236}">
                <a16:creationId xmlns:a16="http://schemas.microsoft.com/office/drawing/2014/main" id="{7408E96A-9D8D-4D34-9343-D857051944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31"/>
          <a:stretch/>
        </p:blipFill>
        <p:spPr bwMode="auto">
          <a:xfrm>
            <a:off x="7850076" y="1549114"/>
            <a:ext cx="857585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kstballon: rechthoek 41">
            <a:extLst>
              <a:ext uri="{FF2B5EF4-FFF2-40B4-BE49-F238E27FC236}">
                <a16:creationId xmlns:a16="http://schemas.microsoft.com/office/drawing/2014/main" id="{DACAD72D-3D07-4F65-9F1E-C64C05475281}"/>
              </a:ext>
            </a:extLst>
          </p:cNvPr>
          <p:cNvSpPr/>
          <p:nvPr/>
        </p:nvSpPr>
        <p:spPr>
          <a:xfrm>
            <a:off x="2813050" y="744530"/>
            <a:ext cx="6197600" cy="590550"/>
          </a:xfrm>
          <a:prstGeom prst="wedgeRectCallout">
            <a:avLst>
              <a:gd name="adj1" fmla="val -50227"/>
              <a:gd name="adj2" fmla="val 75403"/>
            </a:avLst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“A </a:t>
            </a:r>
            <a:r>
              <a:rPr lang="en-US" b="1" dirty="0">
                <a:solidFill>
                  <a:schemeClr val="tx1"/>
                </a:solidFill>
              </a:rPr>
              <a:t>constant offset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can account for </a:t>
            </a:r>
            <a:r>
              <a:rPr lang="en-US" b="1" dirty="0">
                <a:solidFill>
                  <a:schemeClr val="tx1"/>
                </a:solidFill>
              </a:rPr>
              <a:t>the remaining interaction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between the two transformed axes” [1]</a:t>
            </a:r>
            <a:endParaRPr lang="nl-NL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kstballon: rechthoek 49">
            <a:extLst>
              <a:ext uri="{FF2B5EF4-FFF2-40B4-BE49-F238E27FC236}">
                <a16:creationId xmlns:a16="http://schemas.microsoft.com/office/drawing/2014/main" id="{6D5B3054-1C38-4EEE-9B1A-A5CE840E6A53}"/>
              </a:ext>
            </a:extLst>
          </p:cNvPr>
          <p:cNvSpPr/>
          <p:nvPr/>
        </p:nvSpPr>
        <p:spPr>
          <a:xfrm>
            <a:off x="1614376" y="1727258"/>
            <a:ext cx="6197600" cy="590550"/>
          </a:xfrm>
          <a:prstGeom prst="wedgeRectCallout">
            <a:avLst>
              <a:gd name="adj1" fmla="val 48646"/>
              <a:gd name="adj2" fmla="val 99059"/>
            </a:avLst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“The offset is used </a:t>
            </a:r>
            <a:r>
              <a:rPr lang="en-US" b="1" dirty="0">
                <a:solidFill>
                  <a:schemeClr val="tx1"/>
                </a:solidFill>
              </a:rPr>
              <a:t>to account for the phase lag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between the controller and pitch actuator” [2]</a:t>
            </a:r>
            <a:endParaRPr lang="nl-NL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kstballon: rechthoek 51">
            <a:extLst>
              <a:ext uri="{FF2B5EF4-FFF2-40B4-BE49-F238E27FC236}">
                <a16:creationId xmlns:a16="http://schemas.microsoft.com/office/drawing/2014/main" id="{476AB5D2-81DF-4022-AFEA-8C00EF44A4AE}"/>
              </a:ext>
            </a:extLst>
          </p:cNvPr>
          <p:cNvSpPr/>
          <p:nvPr/>
        </p:nvSpPr>
        <p:spPr>
          <a:xfrm>
            <a:off x="2813050" y="2709986"/>
            <a:ext cx="6197600" cy="590550"/>
          </a:xfrm>
          <a:prstGeom prst="wedgeRectCallout">
            <a:avLst>
              <a:gd name="adj1" fmla="val -50227"/>
              <a:gd name="adj2" fmla="val 75403"/>
            </a:avLst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“The azimuth offset changes the IPC dynamics, and an </a:t>
            </a:r>
            <a:r>
              <a:rPr lang="en-US" b="1" dirty="0">
                <a:solidFill>
                  <a:schemeClr val="tx1"/>
                </a:solidFill>
              </a:rPr>
              <a:t>optimum is present in terms of DEL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” [3]</a:t>
            </a:r>
            <a:endParaRPr lang="nl-NL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3" name="Tekstballon: rechthoek 52">
            <a:extLst>
              <a:ext uri="{FF2B5EF4-FFF2-40B4-BE49-F238E27FC236}">
                <a16:creationId xmlns:a16="http://schemas.microsoft.com/office/drawing/2014/main" id="{9571AFB3-DA5D-4A37-B8D2-8C7F4ABDFF08}"/>
              </a:ext>
            </a:extLst>
          </p:cNvPr>
          <p:cNvSpPr/>
          <p:nvPr/>
        </p:nvSpPr>
        <p:spPr>
          <a:xfrm>
            <a:off x="1615400" y="3692715"/>
            <a:ext cx="6197600" cy="590550"/>
          </a:xfrm>
          <a:prstGeom prst="wedgeRectCallout">
            <a:avLst>
              <a:gd name="adj1" fmla="val 48646"/>
              <a:gd name="adj2" fmla="val 99059"/>
            </a:avLst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“The azimuth offset is needed for </a:t>
            </a:r>
            <a:r>
              <a:rPr lang="en-US" b="1" dirty="0">
                <a:solidFill>
                  <a:schemeClr val="tx1"/>
                </a:solidFill>
              </a:rPr>
              <a:t>successful attenuation of the 1P and 2P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harmonics” [4]</a:t>
            </a:r>
            <a:endParaRPr lang="nl-NL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8A322BB4-C889-4F44-9926-C5548ED06944}"/>
              </a:ext>
            </a:extLst>
          </p:cNvPr>
          <p:cNvSpPr txBox="1"/>
          <p:nvPr/>
        </p:nvSpPr>
        <p:spPr>
          <a:xfrm>
            <a:off x="1602326" y="626929"/>
            <a:ext cx="7478823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nl-NL" sz="8800" b="1" dirty="0">
              <a:solidFill>
                <a:schemeClr val="accent2"/>
              </a:solidFill>
            </a:endParaRPr>
          </a:p>
          <a:p>
            <a:pPr algn="ctr"/>
            <a:r>
              <a:rPr lang="nl-NL" sz="8800" b="1" dirty="0">
                <a:solidFill>
                  <a:schemeClr val="accent2"/>
                </a:solidFill>
              </a:rPr>
              <a:t>CONFUSION</a:t>
            </a:r>
          </a:p>
          <a:p>
            <a:pPr algn="ctr"/>
            <a:endParaRPr lang="nl-NL" sz="8800" b="1" dirty="0">
              <a:solidFill>
                <a:schemeClr val="accent2"/>
              </a:solidFill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E415D6D7-9CB1-456B-B650-279A38DCCCEA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08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0" grpId="0" animBg="1"/>
      <p:bldP spid="52" grpId="0" animBg="1"/>
      <p:bldP spid="53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BB1B65-9C11-4232-859A-9A932CDF2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Further</a:t>
            </a:r>
            <a:r>
              <a:rPr lang="nl-NL" dirty="0"/>
              <a:t> analysis on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azimuth</a:t>
            </a:r>
            <a:r>
              <a:rPr lang="nl-NL" dirty="0"/>
              <a:t> offset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AD8FD8F-E2D4-4F1C-BE19-F103A753BC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20" r="4343"/>
          <a:stretch/>
        </p:blipFill>
        <p:spPr>
          <a:xfrm>
            <a:off x="1688573" y="869950"/>
            <a:ext cx="3686314" cy="2808000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  <a:effectLst/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41D04EA5-A6CE-45ED-8C42-B62F75B44292}"/>
              </a:ext>
            </a:extLst>
          </p:cNvPr>
          <p:cNvSpPr txBox="1"/>
          <p:nvPr/>
        </p:nvSpPr>
        <p:spPr>
          <a:xfrm>
            <a:off x="1894591" y="3800650"/>
            <a:ext cx="327427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 err="1"/>
              <a:t>Published</a:t>
            </a:r>
            <a:r>
              <a:rPr lang="nl-NL" sz="2000" dirty="0"/>
              <a:t> in </a:t>
            </a:r>
            <a:r>
              <a:rPr lang="nl-NL" sz="2000" b="1" dirty="0"/>
              <a:t>Wind Energy</a:t>
            </a:r>
          </a:p>
          <a:p>
            <a:pPr algn="ctr"/>
            <a:r>
              <a:rPr lang="nl-NL" dirty="0">
                <a:solidFill>
                  <a:schemeClr val="bg1">
                    <a:lumMod val="65000"/>
                  </a:schemeClr>
                </a:solidFill>
              </a:rPr>
              <a:t>Focus on </a:t>
            </a:r>
            <a:r>
              <a:rPr lang="nl-NL" b="1" dirty="0">
                <a:solidFill>
                  <a:schemeClr val="accent2"/>
                </a:solidFill>
              </a:rPr>
              <a:t>analysis </a:t>
            </a:r>
            <a:r>
              <a:rPr lang="nl-NL" b="1" dirty="0" err="1">
                <a:solidFill>
                  <a:schemeClr val="accent2"/>
                </a:solidFill>
              </a:rPr>
              <a:t>and</a:t>
            </a:r>
            <a:r>
              <a:rPr lang="nl-NL" b="1" dirty="0">
                <a:solidFill>
                  <a:schemeClr val="accent2"/>
                </a:solidFill>
              </a:rPr>
              <a:t> 1P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B103E41-2C8C-414E-97D5-F38B4E74AA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5567821" y="869950"/>
            <a:ext cx="3510717" cy="2808000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36746D82-FD0F-4CDB-A1C2-AB0B359A91FF}"/>
              </a:ext>
            </a:extLst>
          </p:cNvPr>
          <p:cNvSpPr txBox="1"/>
          <p:nvPr/>
        </p:nvSpPr>
        <p:spPr>
          <a:xfrm>
            <a:off x="5686040" y="3800650"/>
            <a:ext cx="327427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 err="1"/>
              <a:t>Accepted</a:t>
            </a:r>
            <a:r>
              <a:rPr lang="nl-NL" sz="2000" dirty="0"/>
              <a:t> </a:t>
            </a:r>
            <a:r>
              <a:rPr lang="nl-NL" sz="2000" dirty="0" err="1"/>
              <a:t>for</a:t>
            </a:r>
            <a:r>
              <a:rPr lang="nl-NL" sz="2000" dirty="0"/>
              <a:t> </a:t>
            </a:r>
            <a:r>
              <a:rPr lang="nl-NL" sz="2000" b="1" dirty="0"/>
              <a:t>ACC2019</a:t>
            </a:r>
          </a:p>
          <a:p>
            <a:pPr algn="ctr"/>
            <a:r>
              <a:rPr lang="nl-NL" dirty="0">
                <a:solidFill>
                  <a:schemeClr val="bg1">
                    <a:lumMod val="65000"/>
                  </a:schemeClr>
                </a:solidFill>
              </a:rPr>
              <a:t>Focus on </a:t>
            </a:r>
            <a:r>
              <a:rPr lang="nl-NL" b="1" dirty="0">
                <a:solidFill>
                  <a:schemeClr val="accent2"/>
                </a:solidFill>
              </a:rPr>
              <a:t>performance at 2P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9D7556EE-552E-4B0E-AC7E-DA93F83A29AF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97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8A5D59-1FD0-43BF-9A57-56E9C987D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Focus of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presentation</a:t>
            </a:r>
            <a:r>
              <a:rPr lang="nl-NL" dirty="0"/>
              <a:t> on </a:t>
            </a:r>
            <a:r>
              <a:rPr lang="nl-NL" b="1" dirty="0"/>
              <a:t>2P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E0F403E9-8858-49C6-9E6C-3EB196AE44D4}"/>
              </a:ext>
            </a:extLst>
          </p:cNvPr>
          <p:cNvSpPr/>
          <p:nvPr/>
        </p:nvSpPr>
        <p:spPr>
          <a:xfrm>
            <a:off x="6383347" y="751510"/>
            <a:ext cx="1352868" cy="10934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Wind turbine</a:t>
            </a:r>
            <a:endParaRPr lang="en-NL" dirty="0"/>
          </a:p>
        </p:txBody>
      </p: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F68F6E4E-955F-46FA-8A0C-961337D2BF39}"/>
              </a:ext>
            </a:extLst>
          </p:cNvPr>
          <p:cNvCxnSpPr/>
          <p:nvPr/>
        </p:nvCxnSpPr>
        <p:spPr>
          <a:xfrm>
            <a:off x="7736215" y="882979"/>
            <a:ext cx="648000" cy="0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464979F5-E09F-4237-B645-EC783773F2E0}"/>
              </a:ext>
            </a:extLst>
          </p:cNvPr>
          <p:cNvCxnSpPr/>
          <p:nvPr/>
        </p:nvCxnSpPr>
        <p:spPr>
          <a:xfrm>
            <a:off x="7736214" y="1306250"/>
            <a:ext cx="648000" cy="0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CB2F10BF-4289-4A05-8536-F9814949646F}"/>
              </a:ext>
            </a:extLst>
          </p:cNvPr>
          <p:cNvCxnSpPr/>
          <p:nvPr/>
        </p:nvCxnSpPr>
        <p:spPr>
          <a:xfrm>
            <a:off x="7736215" y="1729522"/>
            <a:ext cx="648000" cy="0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1FCFA06A-40CB-4109-A01D-1D3816773E55}"/>
              </a:ext>
            </a:extLst>
          </p:cNvPr>
          <p:cNvCxnSpPr/>
          <p:nvPr/>
        </p:nvCxnSpPr>
        <p:spPr>
          <a:xfrm>
            <a:off x="5821302" y="879836"/>
            <a:ext cx="565200" cy="0"/>
          </a:xfrm>
          <a:prstGeom prst="straightConnector1">
            <a:avLst/>
          </a:prstGeom>
          <a:ln w="28575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4438A7FB-63FE-480D-9D0A-1B05D4F572B9}"/>
              </a:ext>
            </a:extLst>
          </p:cNvPr>
          <p:cNvCxnSpPr>
            <a:cxnSpLocks/>
          </p:cNvCxnSpPr>
          <p:nvPr/>
        </p:nvCxnSpPr>
        <p:spPr>
          <a:xfrm>
            <a:off x="5821302" y="1298233"/>
            <a:ext cx="565200" cy="0"/>
          </a:xfrm>
          <a:prstGeom prst="straightConnector1">
            <a:avLst/>
          </a:prstGeom>
          <a:ln w="28575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met pijl 10">
            <a:extLst>
              <a:ext uri="{FF2B5EF4-FFF2-40B4-BE49-F238E27FC236}">
                <a16:creationId xmlns:a16="http://schemas.microsoft.com/office/drawing/2014/main" id="{7457804E-B02D-4B4D-9A1D-63C47B48C6F9}"/>
              </a:ext>
            </a:extLst>
          </p:cNvPr>
          <p:cNvCxnSpPr/>
          <p:nvPr/>
        </p:nvCxnSpPr>
        <p:spPr>
          <a:xfrm>
            <a:off x="5821302" y="1726379"/>
            <a:ext cx="565200" cy="0"/>
          </a:xfrm>
          <a:prstGeom prst="straightConnector1">
            <a:avLst/>
          </a:prstGeom>
          <a:ln w="28575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hthoek 11">
                <a:extLst>
                  <a:ext uri="{FF2B5EF4-FFF2-40B4-BE49-F238E27FC236}">
                    <a16:creationId xmlns:a16="http://schemas.microsoft.com/office/drawing/2014/main" id="{C4B7172C-F555-4141-927C-1BD9A202447B}"/>
                  </a:ext>
                </a:extLst>
              </p:cNvPr>
              <p:cNvSpPr/>
              <p:nvPr/>
            </p:nvSpPr>
            <p:spPr>
              <a:xfrm>
                <a:off x="6004501" y="2295699"/>
                <a:ext cx="864000" cy="64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/>
                  <a:t>MBC</a:t>
                </a:r>
                <a:r>
                  <a:rPr lang="en-US" sz="1100" baseline="30000" dirty="0"/>
                  <a:t>-1 </a:t>
                </a:r>
                <a:r>
                  <a:rPr lang="en-US" sz="1100" dirty="0"/>
                  <a:t>(</a:t>
                </a:r>
                <a14:m>
                  <m:oMath xmlns:m="http://schemas.openxmlformats.org/officeDocument/2006/math">
                    <m:r>
                      <a:rPr lang="nl-NL" sz="1100" i="1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100" dirty="0"/>
                  <a:t>)</a:t>
                </a:r>
                <a:endParaRPr lang="en-US" sz="1100" dirty="0"/>
              </a:p>
              <a:p>
                <a:pPr algn="ctr"/>
                <a:r>
                  <a:rPr lang="en-US" sz="1200" dirty="0"/>
                  <a:t>(1P)</a:t>
                </a:r>
                <a:endParaRPr lang="en-NL" sz="1200" dirty="0"/>
              </a:p>
            </p:txBody>
          </p:sp>
        </mc:Choice>
        <mc:Fallback xmlns="">
          <p:sp>
            <p:nvSpPr>
              <p:cNvPr id="12" name="Rechthoek 11">
                <a:extLst>
                  <a:ext uri="{FF2B5EF4-FFF2-40B4-BE49-F238E27FC236}">
                    <a16:creationId xmlns:a16="http://schemas.microsoft.com/office/drawing/2014/main" id="{C4B7172C-F555-4141-927C-1BD9A20244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501" y="2295699"/>
                <a:ext cx="864000" cy="648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hthoek 12">
                <a:extLst>
                  <a:ext uri="{FF2B5EF4-FFF2-40B4-BE49-F238E27FC236}">
                    <a16:creationId xmlns:a16="http://schemas.microsoft.com/office/drawing/2014/main" id="{6D5391EC-7F23-4A6B-B57C-C0E1D5AE80CA}"/>
                  </a:ext>
                </a:extLst>
              </p:cNvPr>
              <p:cNvSpPr/>
              <p:nvPr/>
            </p:nvSpPr>
            <p:spPr>
              <a:xfrm>
                <a:off x="7335190" y="2295699"/>
                <a:ext cx="864000" cy="64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MBC</a:t>
                </a:r>
                <a:r>
                  <a:rPr lang="en-US" sz="1200" baseline="30000" dirty="0"/>
                  <a:t> </a:t>
                </a:r>
                <a:r>
                  <a:rPr lang="en-US" sz="1200" dirty="0"/>
                  <a:t>(</a:t>
                </a:r>
                <a14:m>
                  <m:oMath xmlns:m="http://schemas.openxmlformats.org/officeDocument/2006/math">
                    <m:r>
                      <a:rPr lang="nl-NL" sz="1200" i="1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200" dirty="0"/>
                  <a:t>)</a:t>
                </a:r>
                <a:endParaRPr lang="en-US" sz="1200" baseline="30000" dirty="0"/>
              </a:p>
              <a:p>
                <a:pPr algn="ctr"/>
                <a:r>
                  <a:rPr lang="en-US" sz="1200" dirty="0"/>
                  <a:t>(1P)</a:t>
                </a:r>
                <a:endParaRPr lang="en-NL" sz="1200" dirty="0"/>
              </a:p>
            </p:txBody>
          </p:sp>
        </mc:Choice>
        <mc:Fallback xmlns="">
          <p:sp>
            <p:nvSpPr>
              <p:cNvPr id="13" name="Rechthoek 12">
                <a:extLst>
                  <a:ext uri="{FF2B5EF4-FFF2-40B4-BE49-F238E27FC236}">
                    <a16:creationId xmlns:a16="http://schemas.microsoft.com/office/drawing/2014/main" id="{6D5391EC-7F23-4A6B-B57C-C0E1D5AE80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5190" y="2295699"/>
                <a:ext cx="864000" cy="6480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8DC77E16-5233-4499-B114-5DE9DAFFD3AC}"/>
                  </a:ext>
                </a:extLst>
              </p:cNvPr>
              <p:cNvSpPr/>
              <p:nvPr/>
            </p:nvSpPr>
            <p:spPr>
              <a:xfrm>
                <a:off x="6868501" y="2348580"/>
                <a:ext cx="466689" cy="216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NL" sz="1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8DC77E16-5233-4499-B114-5DE9DAFFD3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8501" y="2348580"/>
                <a:ext cx="466689" cy="216000"/>
              </a:xfrm>
              <a:prstGeom prst="rect">
                <a:avLst/>
              </a:prstGeom>
              <a:blipFill>
                <a:blip r:embed="rId5"/>
                <a:stretch>
                  <a:fillRect b="-8333"/>
                </a:stretch>
              </a:blipFill>
              <a:ln w="3175"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hthoek 14">
                <a:extLst>
                  <a:ext uri="{FF2B5EF4-FFF2-40B4-BE49-F238E27FC236}">
                    <a16:creationId xmlns:a16="http://schemas.microsoft.com/office/drawing/2014/main" id="{60572F08-1559-4DFF-BC9D-03F73F6F7FCB}"/>
                  </a:ext>
                </a:extLst>
              </p:cNvPr>
              <p:cNvSpPr/>
              <p:nvPr/>
            </p:nvSpPr>
            <p:spPr>
              <a:xfrm>
                <a:off x="6868501" y="2682224"/>
                <a:ext cx="466689" cy="216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NL" sz="1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Rechthoek 14">
                <a:extLst>
                  <a:ext uri="{FF2B5EF4-FFF2-40B4-BE49-F238E27FC236}">
                    <a16:creationId xmlns:a16="http://schemas.microsoft.com/office/drawing/2014/main" id="{60572F08-1559-4DFF-BC9D-03F73F6F7F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8501" y="2682224"/>
                <a:ext cx="466689" cy="216000"/>
              </a:xfrm>
              <a:prstGeom prst="rect">
                <a:avLst/>
              </a:prstGeom>
              <a:blipFill>
                <a:blip r:embed="rId6"/>
                <a:stretch>
                  <a:fillRect b="-1142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hthoek 15">
                <a:extLst>
                  <a:ext uri="{FF2B5EF4-FFF2-40B4-BE49-F238E27FC236}">
                    <a16:creationId xmlns:a16="http://schemas.microsoft.com/office/drawing/2014/main" id="{AC4062FC-64C2-41B1-8CE8-B73E8BB8A5BA}"/>
                  </a:ext>
                </a:extLst>
              </p:cNvPr>
              <p:cNvSpPr/>
              <p:nvPr/>
            </p:nvSpPr>
            <p:spPr>
              <a:xfrm>
                <a:off x="6004501" y="3649319"/>
                <a:ext cx="864000" cy="64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MBC</a:t>
                </a:r>
                <a:r>
                  <a:rPr lang="en-US" sz="1200" baseline="30000" dirty="0"/>
                  <a:t>-1 </a:t>
                </a:r>
                <a:r>
                  <a:rPr lang="en-US" sz="1200" dirty="0"/>
                  <a:t>(</a:t>
                </a:r>
                <a14:m>
                  <m:oMath xmlns:m="http://schemas.openxmlformats.org/officeDocument/2006/math">
                    <m:r>
                      <a:rPr lang="nl-NL" sz="1200" i="1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200" dirty="0"/>
                  <a:t>)</a:t>
                </a:r>
                <a:endParaRPr lang="en-US" sz="1200" dirty="0"/>
              </a:p>
              <a:p>
                <a:pPr algn="ctr"/>
                <a:r>
                  <a:rPr lang="en-US" sz="1200" dirty="0"/>
                  <a:t>(2P)</a:t>
                </a:r>
                <a:endParaRPr lang="en-NL" sz="1200" dirty="0"/>
              </a:p>
            </p:txBody>
          </p:sp>
        </mc:Choice>
        <mc:Fallback xmlns="">
          <p:sp>
            <p:nvSpPr>
              <p:cNvPr id="16" name="Rechthoek 15">
                <a:extLst>
                  <a:ext uri="{FF2B5EF4-FFF2-40B4-BE49-F238E27FC236}">
                    <a16:creationId xmlns:a16="http://schemas.microsoft.com/office/drawing/2014/main" id="{AC4062FC-64C2-41B1-8CE8-B73E8BB8A5B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501" y="3649319"/>
                <a:ext cx="864000" cy="64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hthoek 16">
                <a:extLst>
                  <a:ext uri="{FF2B5EF4-FFF2-40B4-BE49-F238E27FC236}">
                    <a16:creationId xmlns:a16="http://schemas.microsoft.com/office/drawing/2014/main" id="{8ABAA912-2B47-42AA-9E45-0E5A39F86D39}"/>
                  </a:ext>
                </a:extLst>
              </p:cNvPr>
              <p:cNvSpPr/>
              <p:nvPr/>
            </p:nvSpPr>
            <p:spPr>
              <a:xfrm>
                <a:off x="7335190" y="3649319"/>
                <a:ext cx="864000" cy="64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MBC(</a:t>
                </a:r>
                <a14:m>
                  <m:oMath xmlns:m="http://schemas.openxmlformats.org/officeDocument/2006/math">
                    <m:r>
                      <a:rPr lang="nl-NL" sz="1200" b="0" i="1" smtClean="0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200" dirty="0"/>
                  <a:t>)</a:t>
                </a:r>
                <a:endParaRPr lang="en-US" sz="1200" baseline="30000" dirty="0"/>
              </a:p>
              <a:p>
                <a:pPr algn="ctr"/>
                <a:r>
                  <a:rPr lang="en-US" sz="1200" dirty="0"/>
                  <a:t>(2P)</a:t>
                </a:r>
                <a:endParaRPr lang="en-NL" sz="1200" dirty="0"/>
              </a:p>
            </p:txBody>
          </p:sp>
        </mc:Choice>
        <mc:Fallback xmlns="">
          <p:sp>
            <p:nvSpPr>
              <p:cNvPr id="17" name="Rechthoek 16">
                <a:extLst>
                  <a:ext uri="{FF2B5EF4-FFF2-40B4-BE49-F238E27FC236}">
                    <a16:creationId xmlns:a16="http://schemas.microsoft.com/office/drawing/2014/main" id="{8ABAA912-2B47-42AA-9E45-0E5A39F86D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5190" y="3649319"/>
                <a:ext cx="864000" cy="64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hthoek 17">
                <a:extLst>
                  <a:ext uri="{FF2B5EF4-FFF2-40B4-BE49-F238E27FC236}">
                    <a16:creationId xmlns:a16="http://schemas.microsoft.com/office/drawing/2014/main" id="{CB32D281-E0AB-4952-8380-9C83300C2527}"/>
                  </a:ext>
                </a:extLst>
              </p:cNvPr>
              <p:cNvSpPr/>
              <p:nvPr/>
            </p:nvSpPr>
            <p:spPr>
              <a:xfrm>
                <a:off x="6868501" y="3702200"/>
                <a:ext cx="466689" cy="216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Rechthoek 17">
                <a:extLst>
                  <a:ext uri="{FF2B5EF4-FFF2-40B4-BE49-F238E27FC236}">
                    <a16:creationId xmlns:a16="http://schemas.microsoft.com/office/drawing/2014/main" id="{CB32D281-E0AB-4952-8380-9C83300C25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8501" y="3702200"/>
                <a:ext cx="466689" cy="216000"/>
              </a:xfrm>
              <a:prstGeom prst="rect">
                <a:avLst/>
              </a:prstGeom>
              <a:blipFill>
                <a:blip r:embed="rId9"/>
                <a:stretch>
                  <a:fillRect b="-11111"/>
                </a:stretch>
              </a:blipFill>
              <a:ln w="3175"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hthoek 18">
                <a:extLst>
                  <a:ext uri="{FF2B5EF4-FFF2-40B4-BE49-F238E27FC236}">
                    <a16:creationId xmlns:a16="http://schemas.microsoft.com/office/drawing/2014/main" id="{C1739EDF-BED8-472B-83E8-782F3918407B}"/>
                  </a:ext>
                </a:extLst>
              </p:cNvPr>
              <p:cNvSpPr/>
              <p:nvPr/>
            </p:nvSpPr>
            <p:spPr>
              <a:xfrm>
                <a:off x="6868501" y="4035844"/>
                <a:ext cx="466689" cy="216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NL" sz="1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e>
                        <m:sub>
                          <m:r>
                            <a:rPr lang="nl-N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nl-NL" sz="1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NL" sz="1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Rechthoek 18">
                <a:extLst>
                  <a:ext uri="{FF2B5EF4-FFF2-40B4-BE49-F238E27FC236}">
                    <a16:creationId xmlns:a16="http://schemas.microsoft.com/office/drawing/2014/main" id="{C1739EDF-BED8-472B-83E8-782F391840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8501" y="4035844"/>
                <a:ext cx="466689" cy="216000"/>
              </a:xfrm>
              <a:prstGeom prst="rect">
                <a:avLst/>
              </a:prstGeom>
              <a:blipFill>
                <a:blip r:embed="rId10"/>
                <a:stretch>
                  <a:fillRect b="-1142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6FBFF2F7-5480-4186-AEDD-599381B7F0FC}"/>
              </a:ext>
            </a:extLst>
          </p:cNvPr>
          <p:cNvCxnSpPr>
            <a:cxnSpLocks/>
          </p:cNvCxnSpPr>
          <p:nvPr/>
        </p:nvCxnSpPr>
        <p:spPr>
          <a:xfrm>
            <a:off x="8430578" y="1306250"/>
            <a:ext cx="185026" cy="0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EE0FCB46-543E-4C14-87CE-66D1A9EFBD3D}"/>
              </a:ext>
            </a:extLst>
          </p:cNvPr>
          <p:cNvCxnSpPr>
            <a:cxnSpLocks/>
          </p:cNvCxnSpPr>
          <p:nvPr/>
        </p:nvCxnSpPr>
        <p:spPr>
          <a:xfrm>
            <a:off x="8609254" y="1298233"/>
            <a:ext cx="0" cy="1324409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Rechte verbindingslijn met pijl 21">
            <a:extLst>
              <a:ext uri="{FF2B5EF4-FFF2-40B4-BE49-F238E27FC236}">
                <a16:creationId xmlns:a16="http://schemas.microsoft.com/office/drawing/2014/main" id="{0597E6E5-5C98-4E20-8CB5-E1DDEE342961}"/>
              </a:ext>
            </a:extLst>
          </p:cNvPr>
          <p:cNvCxnSpPr>
            <a:cxnSpLocks/>
          </p:cNvCxnSpPr>
          <p:nvPr/>
        </p:nvCxnSpPr>
        <p:spPr>
          <a:xfrm>
            <a:off x="8199190" y="2601922"/>
            <a:ext cx="416414" cy="0"/>
          </a:xfrm>
          <a:prstGeom prst="straightConnector1">
            <a:avLst/>
          </a:prstGeom>
          <a:ln w="28575">
            <a:solidFill>
              <a:srgbClr val="FF7D7D"/>
            </a:solidFill>
            <a:headEnd type="triangl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Rechthoek 22">
            <a:extLst>
              <a:ext uri="{FF2B5EF4-FFF2-40B4-BE49-F238E27FC236}">
                <a16:creationId xmlns:a16="http://schemas.microsoft.com/office/drawing/2014/main" id="{01A688EB-F198-4513-A3D7-DDF6FC1BC3AA}"/>
              </a:ext>
            </a:extLst>
          </p:cNvPr>
          <p:cNvSpPr/>
          <p:nvPr/>
        </p:nvSpPr>
        <p:spPr>
          <a:xfrm>
            <a:off x="8384215" y="713410"/>
            <a:ext cx="46363" cy="11898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FE9A0DF5-6BE6-4B62-9A48-4075F5318DA1}"/>
              </a:ext>
            </a:extLst>
          </p:cNvPr>
          <p:cNvSpPr/>
          <p:nvPr/>
        </p:nvSpPr>
        <p:spPr>
          <a:xfrm>
            <a:off x="5778157" y="702969"/>
            <a:ext cx="46363" cy="11898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5" name="Rechte verbindingslijn met pijl 24">
            <a:extLst>
              <a:ext uri="{FF2B5EF4-FFF2-40B4-BE49-F238E27FC236}">
                <a16:creationId xmlns:a16="http://schemas.microsoft.com/office/drawing/2014/main" id="{08EEDABB-3672-438F-8885-041D6FD9F9DA}"/>
              </a:ext>
            </a:extLst>
          </p:cNvPr>
          <p:cNvCxnSpPr>
            <a:cxnSpLocks/>
          </p:cNvCxnSpPr>
          <p:nvPr/>
        </p:nvCxnSpPr>
        <p:spPr>
          <a:xfrm>
            <a:off x="5585778" y="1306250"/>
            <a:ext cx="185026" cy="0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3CBB31F6-A394-4CDB-A9CD-1F67B54B674F}"/>
              </a:ext>
            </a:extLst>
          </p:cNvPr>
          <p:cNvCxnSpPr>
            <a:cxnSpLocks/>
          </p:cNvCxnSpPr>
          <p:nvPr/>
        </p:nvCxnSpPr>
        <p:spPr>
          <a:xfrm>
            <a:off x="5593004" y="1298233"/>
            <a:ext cx="0" cy="1324409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met pijl 26">
            <a:extLst>
              <a:ext uri="{FF2B5EF4-FFF2-40B4-BE49-F238E27FC236}">
                <a16:creationId xmlns:a16="http://schemas.microsoft.com/office/drawing/2014/main" id="{5D874C8F-1C41-4B10-B213-5205271AE5F0}"/>
              </a:ext>
            </a:extLst>
          </p:cNvPr>
          <p:cNvCxnSpPr>
            <a:cxnSpLocks/>
          </p:cNvCxnSpPr>
          <p:nvPr/>
        </p:nvCxnSpPr>
        <p:spPr>
          <a:xfrm>
            <a:off x="5582990" y="2601922"/>
            <a:ext cx="416414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Rechte verbindingslijn met pijl 27">
            <a:extLst>
              <a:ext uri="{FF2B5EF4-FFF2-40B4-BE49-F238E27FC236}">
                <a16:creationId xmlns:a16="http://schemas.microsoft.com/office/drawing/2014/main" id="{D0945B07-7DAB-4423-808A-67CEFB82E2E9}"/>
              </a:ext>
            </a:extLst>
          </p:cNvPr>
          <p:cNvCxnSpPr>
            <a:cxnSpLocks/>
          </p:cNvCxnSpPr>
          <p:nvPr/>
        </p:nvCxnSpPr>
        <p:spPr>
          <a:xfrm>
            <a:off x="8609254" y="2617782"/>
            <a:ext cx="0" cy="1373539"/>
          </a:xfrm>
          <a:prstGeom prst="straightConnector1">
            <a:avLst/>
          </a:prstGeom>
          <a:ln w="28575">
            <a:solidFill>
              <a:srgbClr val="FF7D7D"/>
            </a:solidFill>
            <a:headEnd type="non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Rechte verbindingslijn met pijl 28">
            <a:extLst>
              <a:ext uri="{FF2B5EF4-FFF2-40B4-BE49-F238E27FC236}">
                <a16:creationId xmlns:a16="http://schemas.microsoft.com/office/drawing/2014/main" id="{CD330095-BA91-4983-862C-5C204529D6F8}"/>
              </a:ext>
            </a:extLst>
          </p:cNvPr>
          <p:cNvCxnSpPr>
            <a:cxnSpLocks/>
          </p:cNvCxnSpPr>
          <p:nvPr/>
        </p:nvCxnSpPr>
        <p:spPr>
          <a:xfrm>
            <a:off x="8199190" y="3972271"/>
            <a:ext cx="416414" cy="0"/>
          </a:xfrm>
          <a:prstGeom prst="straightConnector1">
            <a:avLst/>
          </a:prstGeom>
          <a:ln w="28575">
            <a:solidFill>
              <a:srgbClr val="FF7D7D"/>
            </a:solidFill>
            <a:headEnd type="triangl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Rechte verbindingslijn met pijl 29">
            <a:extLst>
              <a:ext uri="{FF2B5EF4-FFF2-40B4-BE49-F238E27FC236}">
                <a16:creationId xmlns:a16="http://schemas.microsoft.com/office/drawing/2014/main" id="{2F0FF761-763D-49A8-95A5-AB1E3C862B32}"/>
              </a:ext>
            </a:extLst>
          </p:cNvPr>
          <p:cNvCxnSpPr>
            <a:cxnSpLocks/>
          </p:cNvCxnSpPr>
          <p:nvPr/>
        </p:nvCxnSpPr>
        <p:spPr>
          <a:xfrm>
            <a:off x="5593004" y="2569954"/>
            <a:ext cx="0" cy="1398888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6CB93E1E-0EDB-4021-8C9F-36ED97C6ABE8}"/>
              </a:ext>
            </a:extLst>
          </p:cNvPr>
          <p:cNvCxnSpPr>
            <a:cxnSpLocks/>
          </p:cNvCxnSpPr>
          <p:nvPr/>
        </p:nvCxnSpPr>
        <p:spPr>
          <a:xfrm>
            <a:off x="5589340" y="3954472"/>
            <a:ext cx="416414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D546A9C9-4266-4C01-A2BC-6F34C1C53D44}"/>
                  </a:ext>
                </a:extLst>
              </p:cNvPr>
              <p:cNvSpPr txBox="1"/>
              <p:nvPr/>
            </p:nvSpPr>
            <p:spPr>
              <a:xfrm>
                <a:off x="6741420" y="2929008"/>
                <a:ext cx="522981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baseline="-25000" smtClean="0">
                          <a:latin typeface="Cambria Math" panose="02040503050406030204" pitchFamily="18" charset="0"/>
                        </a:rPr>
                        <m:t>+ </m:t>
                      </m:r>
                      <m:sSubSup>
                        <m:sSubSupPr>
                          <m:ctrlP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  <m:sup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lang="en-NL" baseline="-25000" dirty="0"/>
              </a:p>
            </p:txBody>
          </p:sp>
        </mc:Choice>
        <mc:Fallback xmlns="">
          <p:sp>
            <p:nvSpPr>
              <p:cNvPr id="32" name="Tekstvak 31">
                <a:extLst>
                  <a:ext uri="{FF2B5EF4-FFF2-40B4-BE49-F238E27FC236}">
                    <a16:creationId xmlns:a16="http://schemas.microsoft.com/office/drawing/2014/main" id="{D546A9C9-4266-4C01-A2BC-6F34C1C53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1420" y="2929008"/>
                <a:ext cx="522981" cy="362984"/>
              </a:xfrm>
              <a:prstGeom prst="rect">
                <a:avLst/>
              </a:prstGeom>
              <a:blipFill>
                <a:blip r:embed="rId11"/>
                <a:stretch>
                  <a:fillRect b="-283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E36D571C-5B6A-42D3-A649-E5A6D940C7F0}"/>
              </a:ext>
            </a:extLst>
          </p:cNvPr>
          <p:cNvCxnSpPr/>
          <p:nvPr/>
        </p:nvCxnSpPr>
        <p:spPr>
          <a:xfrm>
            <a:off x="7169150" y="3295742"/>
            <a:ext cx="59804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Rechte verbindingslijn 33">
            <a:extLst>
              <a:ext uri="{FF2B5EF4-FFF2-40B4-BE49-F238E27FC236}">
                <a16:creationId xmlns:a16="http://schemas.microsoft.com/office/drawing/2014/main" id="{A1E05860-CF91-40C9-984E-670E52AE180B}"/>
              </a:ext>
            </a:extLst>
          </p:cNvPr>
          <p:cNvCxnSpPr>
            <a:cxnSpLocks/>
          </p:cNvCxnSpPr>
          <p:nvPr/>
        </p:nvCxnSpPr>
        <p:spPr>
          <a:xfrm flipV="1">
            <a:off x="7767190" y="2945550"/>
            <a:ext cx="0" cy="359001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AE6B949F-6B5D-4B45-A6BA-4C1525A91D0B}"/>
              </a:ext>
            </a:extLst>
          </p:cNvPr>
          <p:cNvCxnSpPr/>
          <p:nvPr/>
        </p:nvCxnSpPr>
        <p:spPr>
          <a:xfrm>
            <a:off x="7169150" y="4651222"/>
            <a:ext cx="59804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8F41B018-8B3A-45D2-B265-13F9E68871D9}"/>
              </a:ext>
            </a:extLst>
          </p:cNvPr>
          <p:cNvCxnSpPr>
            <a:cxnSpLocks/>
          </p:cNvCxnSpPr>
          <p:nvPr/>
        </p:nvCxnSpPr>
        <p:spPr>
          <a:xfrm flipV="1">
            <a:off x="7767190" y="4301028"/>
            <a:ext cx="0" cy="36000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kstvak 36">
                <a:extLst>
                  <a:ext uri="{FF2B5EF4-FFF2-40B4-BE49-F238E27FC236}">
                    <a16:creationId xmlns:a16="http://schemas.microsoft.com/office/drawing/2014/main" id="{B044CC91-4797-4D7D-A21B-B0EFA8D1EA72}"/>
                  </a:ext>
                </a:extLst>
              </p:cNvPr>
              <p:cNvSpPr txBox="1"/>
              <p:nvPr/>
            </p:nvSpPr>
            <p:spPr>
              <a:xfrm>
                <a:off x="6741501" y="4283594"/>
                <a:ext cx="324637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baseline="-25000" smtClean="0">
                          <a:latin typeface="Cambria Math" panose="02040503050406030204" pitchFamily="18" charset="0"/>
                        </a:rPr>
                        <m:t>+ </m:t>
                      </m:r>
                      <m:sSubSup>
                        <m:sSubSupPr>
                          <m:ctrlP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  <m:sup>
                          <m:r>
                            <a:rPr lang="nl-NL" b="0" i="1" baseline="-25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NL" baseline="-25000" dirty="0"/>
              </a:p>
            </p:txBody>
          </p:sp>
        </mc:Choice>
        <mc:Fallback xmlns="">
          <p:sp>
            <p:nvSpPr>
              <p:cNvPr id="37" name="Tekstvak 36">
                <a:extLst>
                  <a:ext uri="{FF2B5EF4-FFF2-40B4-BE49-F238E27FC236}">
                    <a16:creationId xmlns:a16="http://schemas.microsoft.com/office/drawing/2014/main" id="{B044CC91-4797-4D7D-A21B-B0EFA8D1EA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1501" y="4283594"/>
                <a:ext cx="324637" cy="362984"/>
              </a:xfrm>
              <a:prstGeom prst="rect">
                <a:avLst/>
              </a:prstGeom>
              <a:blipFill>
                <a:blip r:embed="rId12"/>
                <a:stretch>
                  <a:fillRect r="-41509" b="-2881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Ovaal 37">
            <a:extLst>
              <a:ext uri="{FF2B5EF4-FFF2-40B4-BE49-F238E27FC236}">
                <a16:creationId xmlns:a16="http://schemas.microsoft.com/office/drawing/2014/main" id="{892BC602-C8B4-4244-B2F3-E0333491A297}"/>
              </a:ext>
            </a:extLst>
          </p:cNvPr>
          <p:cNvSpPr/>
          <p:nvPr/>
        </p:nvSpPr>
        <p:spPr>
          <a:xfrm>
            <a:off x="6324600" y="2929008"/>
            <a:ext cx="2173448" cy="6748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6BE8B828-1B78-4E8E-8AA5-6DCE9E2CF5BB}"/>
              </a:ext>
            </a:extLst>
          </p:cNvPr>
          <p:cNvSpPr txBox="1"/>
          <p:nvPr/>
        </p:nvSpPr>
        <p:spPr>
          <a:xfrm>
            <a:off x="1763106" y="857250"/>
            <a:ext cx="35830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600" dirty="0">
              <a:solidFill>
                <a:schemeClr val="bg1">
                  <a:lumMod val="65000"/>
                </a:schemeClr>
              </a:solidFill>
            </a:endParaRPr>
          </a:p>
          <a:p>
            <a:endParaRPr lang="nl-NL" sz="16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Quick</a:t>
            </a:r>
            <a:r>
              <a:rPr lang="nl-NL" sz="1600" dirty="0"/>
              <a:t> </a:t>
            </a:r>
            <a:r>
              <a:rPr lang="nl-NL" sz="1600" b="1" dirty="0" err="1"/>
              <a:t>recap</a:t>
            </a:r>
            <a:r>
              <a:rPr lang="nl-NL" sz="1600" dirty="0"/>
              <a:t> </a:t>
            </a:r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of </a:t>
            </a:r>
            <a:r>
              <a:rPr lang="nl-NL" sz="1600" dirty="0" err="1">
                <a:solidFill>
                  <a:schemeClr val="bg1">
                    <a:lumMod val="65000"/>
                  </a:schemeClr>
                </a:solidFill>
              </a:rPr>
              <a:t>the</a:t>
            </a:r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 Multi-Blade </a:t>
            </a:r>
            <a:r>
              <a:rPr lang="nl-NL" sz="1600" dirty="0" err="1">
                <a:solidFill>
                  <a:schemeClr val="bg1">
                    <a:lumMod val="65000"/>
                  </a:schemeClr>
                </a:solidFill>
              </a:rPr>
              <a:t>Coordinate</a:t>
            </a:r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nl-NL" sz="1600" b="1" dirty="0"/>
              <a:t>MBC </a:t>
            </a:r>
            <a:r>
              <a:rPr lang="nl-NL" sz="1600" dirty="0" err="1">
                <a:solidFill>
                  <a:schemeClr val="bg1">
                    <a:lumMod val="65000"/>
                  </a:schemeClr>
                </a:solidFill>
              </a:rPr>
              <a:t>transformation</a:t>
            </a:r>
            <a:endParaRPr lang="nl-NL" sz="1600" dirty="0">
              <a:solidFill>
                <a:schemeClr val="bg1">
                  <a:lumMod val="65000"/>
                </a:schemeClr>
              </a:solidFill>
            </a:endParaRPr>
          </a:p>
          <a:p>
            <a:endParaRPr lang="nl-NL" sz="1600" b="1" dirty="0"/>
          </a:p>
          <a:p>
            <a:endParaRPr lang="nl-NL" sz="1600" b="1" dirty="0"/>
          </a:p>
          <a:p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Control</a:t>
            </a:r>
            <a:r>
              <a:rPr lang="nl-NL" sz="1600" b="1" dirty="0"/>
              <a:t> </a:t>
            </a:r>
            <a:r>
              <a:rPr lang="nl-NL" sz="1600" b="1" dirty="0" err="1"/>
              <a:t>decoupling</a:t>
            </a:r>
            <a:r>
              <a:rPr lang="nl-NL" sz="1600" b="1" dirty="0"/>
              <a:t> </a:t>
            </a:r>
            <a:r>
              <a:rPr lang="nl-NL" sz="1600" b="1" dirty="0" err="1"/>
              <a:t>and</a:t>
            </a:r>
            <a:r>
              <a:rPr lang="nl-NL" sz="1600" b="1" dirty="0"/>
              <a:t> </a:t>
            </a:r>
            <a:r>
              <a:rPr lang="nl-NL" sz="1600" b="1" dirty="0" err="1"/>
              <a:t>sensitivity</a:t>
            </a:r>
            <a:r>
              <a:rPr lang="nl-NL" sz="1600" b="1" dirty="0"/>
              <a:t> analysis </a:t>
            </a:r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on </a:t>
            </a:r>
            <a:r>
              <a:rPr lang="nl-NL" sz="1600" dirty="0" err="1">
                <a:solidFill>
                  <a:schemeClr val="bg1">
                    <a:lumMod val="65000"/>
                  </a:schemeClr>
                </a:solidFill>
              </a:rPr>
              <a:t>the</a:t>
            </a:r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 2P load</a:t>
            </a:r>
          </a:p>
          <a:p>
            <a:endParaRPr lang="nl-NL" sz="1600" dirty="0">
              <a:solidFill>
                <a:schemeClr val="bg1">
                  <a:lumMod val="65000"/>
                </a:schemeClr>
              </a:solidFill>
            </a:endParaRPr>
          </a:p>
          <a:p>
            <a:endParaRPr lang="nl-NL" sz="16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nl-NL" sz="1600" b="1" dirty="0" err="1"/>
              <a:t>High-fidelity</a:t>
            </a:r>
            <a:r>
              <a:rPr lang="nl-NL" sz="1600" b="1" dirty="0"/>
              <a:t> </a:t>
            </a:r>
            <a:r>
              <a:rPr lang="nl-NL" sz="1600" b="1" dirty="0" err="1"/>
              <a:t>results</a:t>
            </a:r>
            <a:r>
              <a:rPr lang="nl-NL" sz="1600" b="1" dirty="0"/>
              <a:t> </a:t>
            </a:r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on </a:t>
            </a:r>
            <a:r>
              <a:rPr lang="nl-NL" sz="1600" dirty="0" err="1">
                <a:solidFill>
                  <a:schemeClr val="bg1">
                    <a:lumMod val="65000"/>
                  </a:schemeClr>
                </a:solidFill>
              </a:rPr>
              <a:t>the</a:t>
            </a:r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br>
              <a:rPr lang="nl-NL" sz="16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NREL 5-MW turbine </a:t>
            </a:r>
            <a:r>
              <a:rPr lang="nl-NL" sz="1600" dirty="0" err="1">
                <a:solidFill>
                  <a:schemeClr val="bg1">
                    <a:lumMod val="65000"/>
                  </a:schemeClr>
                </a:solidFill>
              </a:rPr>
              <a:t>for</a:t>
            </a:r>
            <a:r>
              <a:rPr lang="nl-NL" sz="1600" dirty="0">
                <a:solidFill>
                  <a:schemeClr val="bg1">
                    <a:lumMod val="65000"/>
                  </a:schemeClr>
                </a:solidFill>
              </a:rPr>
              <a:t> 1P+2P loads</a:t>
            </a:r>
          </a:p>
          <a:p>
            <a:endParaRPr lang="nl-NL" sz="1600" dirty="0">
              <a:solidFill>
                <a:schemeClr val="bg1">
                  <a:lumMod val="65000"/>
                </a:schemeClr>
              </a:solidFill>
            </a:endParaRPr>
          </a:p>
          <a:p>
            <a:endParaRPr lang="nl-NL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BAFA2918-4EA8-4821-BAC0-20C959CF5AE0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27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45679E-6 L 3.33333E-6 0.2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1761DF-9A4D-49E4-95A4-239ABD220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899" y="252279"/>
            <a:ext cx="7106464" cy="358819"/>
          </a:xfrm>
        </p:spPr>
        <p:txBody>
          <a:bodyPr/>
          <a:lstStyle/>
          <a:p>
            <a:r>
              <a:rPr lang="nl-NL" dirty="0"/>
              <a:t>The Multi-Blade </a:t>
            </a:r>
            <a:r>
              <a:rPr lang="nl-NL" dirty="0" err="1"/>
              <a:t>Coordinate</a:t>
            </a:r>
            <a:r>
              <a:rPr lang="nl-NL" dirty="0"/>
              <a:t> </a:t>
            </a:r>
            <a:r>
              <a:rPr lang="nl-NL" dirty="0" err="1"/>
              <a:t>transformation</a:t>
            </a:r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EC7009A-6B79-46C4-8D1A-57E4E8A47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The </a:t>
            </a:r>
            <a:r>
              <a:rPr lang="nl-NL" b="1" dirty="0" err="1">
                <a:solidFill>
                  <a:srgbClr val="00B050"/>
                </a:solidFill>
              </a:rPr>
              <a:t>rotating</a:t>
            </a:r>
            <a:r>
              <a:rPr lang="nl-NL" dirty="0"/>
              <a:t> </a:t>
            </a:r>
            <a:r>
              <a:rPr lang="nl-NL" dirty="0" err="1"/>
              <a:t>coordinate</a:t>
            </a:r>
            <a:r>
              <a:rPr lang="nl-NL" dirty="0"/>
              <a:t> system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FAFCF7F-E768-4C41-A9B6-6DDDD31B6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32305" y="1637429"/>
            <a:ext cx="1926959" cy="309116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E0A2B27-B981-4CEE-B0E4-E45A84731D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368" y="716185"/>
            <a:ext cx="4185831" cy="3307039"/>
          </a:xfrm>
          <a:prstGeom prst="rect">
            <a:avLst/>
          </a:prstGeom>
        </p:spPr>
      </p:pic>
      <p:sp>
        <p:nvSpPr>
          <p:cNvPr id="13" name="Pijl: gekromd omhoog 12">
            <a:extLst>
              <a:ext uri="{FF2B5EF4-FFF2-40B4-BE49-F238E27FC236}">
                <a16:creationId xmlns:a16="http://schemas.microsoft.com/office/drawing/2014/main" id="{A87EEC7F-25DE-4EDB-946E-D49FCE77583E}"/>
              </a:ext>
            </a:extLst>
          </p:cNvPr>
          <p:cNvSpPr/>
          <p:nvPr/>
        </p:nvSpPr>
        <p:spPr>
          <a:xfrm rot="20715889">
            <a:off x="2610724" y="1212430"/>
            <a:ext cx="560654" cy="166861"/>
          </a:xfrm>
          <a:prstGeom prst="curved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  <p:sp>
        <p:nvSpPr>
          <p:cNvPr id="14" name="Pijl: gekromd omhoog 13">
            <a:extLst>
              <a:ext uri="{FF2B5EF4-FFF2-40B4-BE49-F238E27FC236}">
                <a16:creationId xmlns:a16="http://schemas.microsoft.com/office/drawing/2014/main" id="{4ACC890D-7CAD-4369-99E6-5BB9B2FDCD1F}"/>
              </a:ext>
            </a:extLst>
          </p:cNvPr>
          <p:cNvSpPr/>
          <p:nvPr/>
        </p:nvSpPr>
        <p:spPr>
          <a:xfrm rot="6370273">
            <a:off x="3977951" y="2565574"/>
            <a:ext cx="560654" cy="166861"/>
          </a:xfrm>
          <a:prstGeom prst="curved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  <p:sp>
        <p:nvSpPr>
          <p:cNvPr id="15" name="Pijl: gekromd omhoog 14">
            <a:extLst>
              <a:ext uri="{FF2B5EF4-FFF2-40B4-BE49-F238E27FC236}">
                <a16:creationId xmlns:a16="http://schemas.microsoft.com/office/drawing/2014/main" id="{D177EF44-11D4-4735-9990-34068F5A1493}"/>
              </a:ext>
            </a:extLst>
          </p:cNvPr>
          <p:cNvSpPr/>
          <p:nvPr/>
        </p:nvSpPr>
        <p:spPr>
          <a:xfrm rot="13638301">
            <a:off x="2139003" y="3122948"/>
            <a:ext cx="560654" cy="166861"/>
          </a:xfrm>
          <a:prstGeom prst="curved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D0BEEFC0-CF00-4D43-B3C7-356B1955A0AC}"/>
              </a:ext>
            </a:extLst>
          </p:cNvPr>
          <p:cNvGrpSpPr/>
          <p:nvPr/>
        </p:nvGrpSpPr>
        <p:grpSpPr>
          <a:xfrm>
            <a:off x="2697359" y="3352042"/>
            <a:ext cx="353781" cy="146868"/>
            <a:chOff x="3333783" y="3737220"/>
            <a:chExt cx="353781" cy="146868"/>
          </a:xfrm>
        </p:grpSpPr>
        <p:grpSp>
          <p:nvGrpSpPr>
            <p:cNvPr id="17" name="Groep 16">
              <a:extLst>
                <a:ext uri="{FF2B5EF4-FFF2-40B4-BE49-F238E27FC236}">
                  <a16:creationId xmlns:a16="http://schemas.microsoft.com/office/drawing/2014/main" id="{5F2E8231-4ABC-4B71-88B6-E1543DB511C3}"/>
                </a:ext>
              </a:extLst>
            </p:cNvPr>
            <p:cNvGrpSpPr/>
            <p:nvPr/>
          </p:nvGrpSpPr>
          <p:grpSpPr>
            <a:xfrm rot="2700000" flipH="1" flipV="1">
              <a:off x="3334271" y="3737220"/>
              <a:ext cx="144000" cy="144000"/>
              <a:chOff x="1476000" y="1779372"/>
              <a:chExt cx="362465" cy="362465"/>
            </a:xfrm>
          </p:grpSpPr>
          <p:cxnSp>
            <p:nvCxnSpPr>
              <p:cNvPr id="21" name="Rechte verbindingslijn 20">
                <a:extLst>
                  <a:ext uri="{FF2B5EF4-FFF2-40B4-BE49-F238E27FC236}">
                    <a16:creationId xmlns:a16="http://schemas.microsoft.com/office/drawing/2014/main" id="{187DAD11-255D-40E1-A18E-3486E21A5A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chte verbindingslijn 21">
                <a:extLst>
                  <a:ext uri="{FF2B5EF4-FFF2-40B4-BE49-F238E27FC236}">
                    <a16:creationId xmlns:a16="http://schemas.microsoft.com/office/drawing/2014/main" id="{83E96CF1-F65E-4621-A318-3C8D104A2B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FBFFD2CD-E4F3-433C-B103-BC0E74F1C030}"/>
                </a:ext>
              </a:extLst>
            </p:cNvPr>
            <p:cNvSpPr/>
            <p:nvPr/>
          </p:nvSpPr>
          <p:spPr>
            <a:xfrm>
              <a:off x="3333783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284A8E76-C3FF-493C-9DA9-290FB3C1B09F}"/>
                </a:ext>
              </a:extLst>
            </p:cNvPr>
            <p:cNvSpPr/>
            <p:nvPr/>
          </p:nvSpPr>
          <p:spPr>
            <a:xfrm>
              <a:off x="3543564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2C129302-9852-497C-A76E-4A018E7CBDA0}"/>
                </a:ext>
              </a:extLst>
            </p:cNvPr>
            <p:cNvSpPr/>
            <p:nvPr/>
          </p:nvSpPr>
          <p:spPr>
            <a:xfrm>
              <a:off x="3597564" y="3791220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grpSp>
        <p:nvGrpSpPr>
          <p:cNvPr id="23" name="Groep 22">
            <a:extLst>
              <a:ext uri="{FF2B5EF4-FFF2-40B4-BE49-F238E27FC236}">
                <a16:creationId xmlns:a16="http://schemas.microsoft.com/office/drawing/2014/main" id="{D0E92EE1-CB18-462D-BDE2-FA5023A9494C}"/>
              </a:ext>
            </a:extLst>
          </p:cNvPr>
          <p:cNvGrpSpPr/>
          <p:nvPr/>
        </p:nvGrpSpPr>
        <p:grpSpPr>
          <a:xfrm>
            <a:off x="3816675" y="1886504"/>
            <a:ext cx="353781" cy="146868"/>
            <a:chOff x="3333783" y="3737220"/>
            <a:chExt cx="353781" cy="146868"/>
          </a:xfrm>
        </p:grpSpPr>
        <p:grpSp>
          <p:nvGrpSpPr>
            <p:cNvPr id="24" name="Groep 23">
              <a:extLst>
                <a:ext uri="{FF2B5EF4-FFF2-40B4-BE49-F238E27FC236}">
                  <a16:creationId xmlns:a16="http://schemas.microsoft.com/office/drawing/2014/main" id="{09775955-A7D6-4A18-87D6-168CCE518501}"/>
                </a:ext>
              </a:extLst>
            </p:cNvPr>
            <p:cNvGrpSpPr/>
            <p:nvPr/>
          </p:nvGrpSpPr>
          <p:grpSpPr>
            <a:xfrm rot="2700000" flipH="1" flipV="1">
              <a:off x="3334271" y="3737220"/>
              <a:ext cx="144000" cy="144000"/>
              <a:chOff x="1476000" y="1779372"/>
              <a:chExt cx="362465" cy="362465"/>
            </a:xfrm>
          </p:grpSpPr>
          <p:cxnSp>
            <p:nvCxnSpPr>
              <p:cNvPr id="28" name="Rechte verbindingslijn 27">
                <a:extLst>
                  <a:ext uri="{FF2B5EF4-FFF2-40B4-BE49-F238E27FC236}">
                    <a16:creationId xmlns:a16="http://schemas.microsoft.com/office/drawing/2014/main" id="{A507BFA2-D25A-430D-BAB4-EEF45C4B80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01FAC835-775F-49EF-A301-F3BB6226C93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297E454E-ED6A-4CE4-942D-556AFBEA2A83}"/>
                </a:ext>
              </a:extLst>
            </p:cNvPr>
            <p:cNvSpPr/>
            <p:nvPr/>
          </p:nvSpPr>
          <p:spPr>
            <a:xfrm>
              <a:off x="3333783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703ADF6D-BDF0-4EFC-B3D7-39C15609857D}"/>
                </a:ext>
              </a:extLst>
            </p:cNvPr>
            <p:cNvSpPr/>
            <p:nvPr/>
          </p:nvSpPr>
          <p:spPr>
            <a:xfrm>
              <a:off x="3543564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A4283F63-7D91-423F-8780-0127FDEC27DD}"/>
                </a:ext>
              </a:extLst>
            </p:cNvPr>
            <p:cNvSpPr/>
            <p:nvPr/>
          </p:nvSpPr>
          <p:spPr>
            <a:xfrm>
              <a:off x="3597564" y="3791220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grpSp>
        <p:nvGrpSpPr>
          <p:cNvPr id="30" name="Groep 29">
            <a:extLst>
              <a:ext uri="{FF2B5EF4-FFF2-40B4-BE49-F238E27FC236}">
                <a16:creationId xmlns:a16="http://schemas.microsoft.com/office/drawing/2014/main" id="{756F9412-0F18-42E0-9499-D0EBFA4066ED}"/>
              </a:ext>
            </a:extLst>
          </p:cNvPr>
          <p:cNvGrpSpPr/>
          <p:nvPr/>
        </p:nvGrpSpPr>
        <p:grpSpPr>
          <a:xfrm>
            <a:off x="2419329" y="1492258"/>
            <a:ext cx="353781" cy="146868"/>
            <a:chOff x="3333783" y="3737220"/>
            <a:chExt cx="353781" cy="146868"/>
          </a:xfrm>
        </p:grpSpPr>
        <p:grpSp>
          <p:nvGrpSpPr>
            <p:cNvPr id="31" name="Groep 30">
              <a:extLst>
                <a:ext uri="{FF2B5EF4-FFF2-40B4-BE49-F238E27FC236}">
                  <a16:creationId xmlns:a16="http://schemas.microsoft.com/office/drawing/2014/main" id="{F686E081-B8C0-42EB-8B3E-320AFAFEC9B3}"/>
                </a:ext>
              </a:extLst>
            </p:cNvPr>
            <p:cNvGrpSpPr/>
            <p:nvPr/>
          </p:nvGrpSpPr>
          <p:grpSpPr>
            <a:xfrm rot="2700000" flipH="1" flipV="1">
              <a:off x="3334271" y="3737220"/>
              <a:ext cx="144000" cy="144000"/>
              <a:chOff x="1476000" y="1779372"/>
              <a:chExt cx="362465" cy="362465"/>
            </a:xfrm>
          </p:grpSpPr>
          <p:cxnSp>
            <p:nvCxnSpPr>
              <p:cNvPr id="35" name="Rechte verbindingslijn 34">
                <a:extLst>
                  <a:ext uri="{FF2B5EF4-FFF2-40B4-BE49-F238E27FC236}">
                    <a16:creationId xmlns:a16="http://schemas.microsoft.com/office/drawing/2014/main" id="{2E7388F2-76B4-402D-ABC5-B6397E3E67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Rechte verbindingslijn 35">
                <a:extLst>
                  <a:ext uri="{FF2B5EF4-FFF2-40B4-BE49-F238E27FC236}">
                    <a16:creationId xmlns:a16="http://schemas.microsoft.com/office/drawing/2014/main" id="{979468DA-C35A-48EA-B2A1-F7AB1F08EA4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B0BD8909-1386-4321-A13E-1739C2C97AD9}"/>
                </a:ext>
              </a:extLst>
            </p:cNvPr>
            <p:cNvSpPr/>
            <p:nvPr/>
          </p:nvSpPr>
          <p:spPr>
            <a:xfrm>
              <a:off x="3333783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BBDD5E3D-4C71-4C89-97ED-9B269B91519B}"/>
                </a:ext>
              </a:extLst>
            </p:cNvPr>
            <p:cNvSpPr/>
            <p:nvPr/>
          </p:nvSpPr>
          <p:spPr>
            <a:xfrm>
              <a:off x="3543564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B3ACA276-A47F-4B4C-951D-A602E1C59DB7}"/>
                </a:ext>
              </a:extLst>
            </p:cNvPr>
            <p:cNvSpPr/>
            <p:nvPr/>
          </p:nvSpPr>
          <p:spPr>
            <a:xfrm>
              <a:off x="3597564" y="3791220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sp>
        <p:nvSpPr>
          <p:cNvPr id="37" name="Tekstvak 36">
            <a:extLst>
              <a:ext uri="{FF2B5EF4-FFF2-40B4-BE49-F238E27FC236}">
                <a16:creationId xmlns:a16="http://schemas.microsoft.com/office/drawing/2014/main" id="{B579AD6B-FD39-48D6-AEFB-108A720C530E}"/>
              </a:ext>
            </a:extLst>
          </p:cNvPr>
          <p:cNvSpPr txBox="1"/>
          <p:nvPr/>
        </p:nvSpPr>
        <p:spPr>
          <a:xfrm>
            <a:off x="4388004" y="2222818"/>
            <a:ext cx="43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i="1" baseline="-25000" dirty="0">
                <a:solidFill>
                  <a:srgbClr val="00B050"/>
                </a:solidFill>
              </a:rPr>
              <a:t>2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65CB7B87-34A6-4DCF-92DE-B675DCD4B9E2}"/>
              </a:ext>
            </a:extLst>
          </p:cNvPr>
          <p:cNvSpPr txBox="1"/>
          <p:nvPr/>
        </p:nvSpPr>
        <p:spPr>
          <a:xfrm>
            <a:off x="2383223" y="878750"/>
            <a:ext cx="43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baseline="-25000" dirty="0">
                <a:solidFill>
                  <a:srgbClr val="00B050"/>
                </a:solidFill>
              </a:rPr>
              <a:t>1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FB99452C-1A9A-4AF6-8209-22F5600F8B40}"/>
              </a:ext>
            </a:extLst>
          </p:cNvPr>
          <p:cNvSpPr txBox="1"/>
          <p:nvPr/>
        </p:nvSpPr>
        <p:spPr>
          <a:xfrm>
            <a:off x="2205684" y="3321804"/>
            <a:ext cx="43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i="1" baseline="-25000" dirty="0">
                <a:solidFill>
                  <a:srgbClr val="00B050"/>
                </a:solidFill>
              </a:rPr>
              <a:t>3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B6E30FC2-328D-46CD-851F-D7A6EFA12984}"/>
              </a:ext>
            </a:extLst>
          </p:cNvPr>
          <p:cNvSpPr txBox="1"/>
          <p:nvPr/>
        </p:nvSpPr>
        <p:spPr>
          <a:xfrm>
            <a:off x="3706756" y="2015295"/>
            <a:ext cx="63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</a:t>
            </a:r>
            <a:r>
              <a:rPr lang="en-US" i="1" baseline="-25000" dirty="0">
                <a:solidFill>
                  <a:srgbClr val="FF0000"/>
                </a:solidFill>
              </a:rPr>
              <a:t>y,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64D0D7FF-8A46-46C6-8B38-EAA7BE546481}"/>
              </a:ext>
            </a:extLst>
          </p:cNvPr>
          <p:cNvSpPr txBox="1"/>
          <p:nvPr/>
        </p:nvSpPr>
        <p:spPr>
          <a:xfrm>
            <a:off x="2327878" y="1645963"/>
            <a:ext cx="63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</a:t>
            </a:r>
            <a:r>
              <a:rPr lang="en-US" i="1" baseline="-25000" dirty="0">
                <a:solidFill>
                  <a:srgbClr val="FF0000"/>
                </a:solidFill>
              </a:rPr>
              <a:t>y,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C5F6106C-6EDC-4D22-8EC4-2ADE83D3FE2E}"/>
              </a:ext>
            </a:extLst>
          </p:cNvPr>
          <p:cNvSpPr txBox="1"/>
          <p:nvPr/>
        </p:nvSpPr>
        <p:spPr>
          <a:xfrm>
            <a:off x="2614161" y="2930526"/>
            <a:ext cx="63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M</a:t>
            </a:r>
            <a:r>
              <a:rPr lang="en-US" i="1" baseline="-25000" dirty="0">
                <a:solidFill>
                  <a:srgbClr val="FF0000"/>
                </a:solidFill>
              </a:rPr>
              <a:t>y,</a:t>
            </a:r>
            <a:r>
              <a:rPr lang="en-US" baseline="-25000" dirty="0">
                <a:solidFill>
                  <a:srgbClr val="FF0000"/>
                </a:solidFill>
              </a:rPr>
              <a:t>3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sp>
        <p:nvSpPr>
          <p:cNvPr id="43" name="Rechthoek 42">
            <a:extLst>
              <a:ext uri="{FF2B5EF4-FFF2-40B4-BE49-F238E27FC236}">
                <a16:creationId xmlns:a16="http://schemas.microsoft.com/office/drawing/2014/main" id="{1F512EFD-D3D7-48D6-AD66-EA9D2A37DE12}"/>
              </a:ext>
            </a:extLst>
          </p:cNvPr>
          <p:cNvSpPr/>
          <p:nvPr/>
        </p:nvSpPr>
        <p:spPr>
          <a:xfrm>
            <a:off x="6025296" y="1248123"/>
            <a:ext cx="2002336" cy="1093446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Wind turbine</a:t>
            </a:r>
            <a:endParaRPr lang="en-NL" dirty="0"/>
          </a:p>
        </p:txBody>
      </p:sp>
      <p:cxnSp>
        <p:nvCxnSpPr>
          <p:cNvPr id="44" name="Rechte verbindingslijn met pijl 43">
            <a:extLst>
              <a:ext uri="{FF2B5EF4-FFF2-40B4-BE49-F238E27FC236}">
                <a16:creationId xmlns:a16="http://schemas.microsoft.com/office/drawing/2014/main" id="{74702B41-3833-4BC9-98A8-B5443E8342A9}"/>
              </a:ext>
            </a:extLst>
          </p:cNvPr>
          <p:cNvCxnSpPr/>
          <p:nvPr/>
        </p:nvCxnSpPr>
        <p:spPr>
          <a:xfrm>
            <a:off x="5064175" y="1379592"/>
            <a:ext cx="961121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Rechte verbindingslijn met pijl 44">
            <a:extLst>
              <a:ext uri="{FF2B5EF4-FFF2-40B4-BE49-F238E27FC236}">
                <a16:creationId xmlns:a16="http://schemas.microsoft.com/office/drawing/2014/main" id="{03CD497F-2238-4C3C-BD05-8E2296F04EDB}"/>
              </a:ext>
            </a:extLst>
          </p:cNvPr>
          <p:cNvCxnSpPr/>
          <p:nvPr/>
        </p:nvCxnSpPr>
        <p:spPr>
          <a:xfrm>
            <a:off x="5064175" y="1802863"/>
            <a:ext cx="961121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Rechte verbindingslijn met pijl 45">
            <a:extLst>
              <a:ext uri="{FF2B5EF4-FFF2-40B4-BE49-F238E27FC236}">
                <a16:creationId xmlns:a16="http://schemas.microsoft.com/office/drawing/2014/main" id="{86862DDE-F9D1-4CCC-9892-6050931C302D}"/>
              </a:ext>
            </a:extLst>
          </p:cNvPr>
          <p:cNvCxnSpPr/>
          <p:nvPr/>
        </p:nvCxnSpPr>
        <p:spPr>
          <a:xfrm>
            <a:off x="5064175" y="2226135"/>
            <a:ext cx="961121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Rechte verbindingslijn met pijl 46">
            <a:extLst>
              <a:ext uri="{FF2B5EF4-FFF2-40B4-BE49-F238E27FC236}">
                <a16:creationId xmlns:a16="http://schemas.microsoft.com/office/drawing/2014/main" id="{1DD75E30-7098-44B5-B97A-C319AA5FF714}"/>
              </a:ext>
            </a:extLst>
          </p:cNvPr>
          <p:cNvCxnSpPr/>
          <p:nvPr/>
        </p:nvCxnSpPr>
        <p:spPr>
          <a:xfrm>
            <a:off x="8027632" y="1379592"/>
            <a:ext cx="961121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Rechte verbindingslijn met pijl 47">
            <a:extLst>
              <a:ext uri="{FF2B5EF4-FFF2-40B4-BE49-F238E27FC236}">
                <a16:creationId xmlns:a16="http://schemas.microsoft.com/office/drawing/2014/main" id="{A5C76B40-2F37-4811-9390-E5E12A909B9B}"/>
              </a:ext>
            </a:extLst>
          </p:cNvPr>
          <p:cNvCxnSpPr/>
          <p:nvPr/>
        </p:nvCxnSpPr>
        <p:spPr>
          <a:xfrm>
            <a:off x="8027632" y="1802863"/>
            <a:ext cx="961121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Rechte verbindingslijn met pijl 48">
            <a:extLst>
              <a:ext uri="{FF2B5EF4-FFF2-40B4-BE49-F238E27FC236}">
                <a16:creationId xmlns:a16="http://schemas.microsoft.com/office/drawing/2014/main" id="{856BA8DD-8949-4BCF-B72A-3B856A81C0BC}"/>
              </a:ext>
            </a:extLst>
          </p:cNvPr>
          <p:cNvCxnSpPr/>
          <p:nvPr/>
        </p:nvCxnSpPr>
        <p:spPr>
          <a:xfrm>
            <a:off x="8027632" y="2226135"/>
            <a:ext cx="961121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Ovaal 49">
            <a:extLst>
              <a:ext uri="{FF2B5EF4-FFF2-40B4-BE49-F238E27FC236}">
                <a16:creationId xmlns:a16="http://schemas.microsoft.com/office/drawing/2014/main" id="{317ADA0F-47EC-486D-8189-2FAC8BAF7B60}"/>
              </a:ext>
            </a:extLst>
          </p:cNvPr>
          <p:cNvSpPr/>
          <p:nvPr/>
        </p:nvSpPr>
        <p:spPr>
          <a:xfrm>
            <a:off x="5247116" y="923307"/>
            <a:ext cx="504000" cy="5040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1" name="Ovaal 50">
            <a:extLst>
              <a:ext uri="{FF2B5EF4-FFF2-40B4-BE49-F238E27FC236}">
                <a16:creationId xmlns:a16="http://schemas.microsoft.com/office/drawing/2014/main" id="{0DB068DA-D164-49AC-AA2C-503373E610FA}"/>
              </a:ext>
            </a:extLst>
          </p:cNvPr>
          <p:cNvSpPr/>
          <p:nvPr/>
        </p:nvSpPr>
        <p:spPr>
          <a:xfrm>
            <a:off x="8200412" y="950565"/>
            <a:ext cx="504000" cy="504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2" name="Tekstvak 51">
            <a:extLst>
              <a:ext uri="{FF2B5EF4-FFF2-40B4-BE49-F238E27FC236}">
                <a16:creationId xmlns:a16="http://schemas.microsoft.com/office/drawing/2014/main" id="{03F6B85D-E410-4C15-98D2-6057A9A8E24B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</a:t>
            </a:r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A146BB0-9879-4ADE-B9A6-04ECA56EFA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319034" y="2491104"/>
            <a:ext cx="3360000" cy="2520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DBEDB65-0D9D-4145-8164-0E64D02406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319034" y="2491104"/>
            <a:ext cx="3360000" cy="2520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D47F50F-FDDD-451C-991A-67A7626440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5319034" y="2491104"/>
            <a:ext cx="336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90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48148E-6 L 0.34184 -0.28611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83" y="-1432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2.22222E-6 -1.23457E-6 L 0.10139 -0.1540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771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1.38889E-6 -1.23457E-7 L 0.31927 0.01728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55" y="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19753E-6 L 0.64132 -0.12561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66" y="-62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22222E-6 8.64198E-7 L 0.4875 -0.11235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-561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0.6099 -0.21235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86" y="-10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9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Rot by="2700000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phic 31">
            <a:extLst>
              <a:ext uri="{FF2B5EF4-FFF2-40B4-BE49-F238E27FC236}">
                <a16:creationId xmlns:a16="http://schemas.microsoft.com/office/drawing/2014/main" id="{A1D3E929-A79B-4A26-8AE5-AE22C35E6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32305" y="1637429"/>
            <a:ext cx="1926959" cy="3091164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2EB09841-0DB4-4B47-B415-2769F255AA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368" y="716185"/>
            <a:ext cx="4185831" cy="330703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C91DE5-6004-4D03-803A-26F57FD8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The Multi-Blade Coordinate transformation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602731D-32C8-425A-8736-195EFC3E22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The </a:t>
            </a:r>
            <a:r>
              <a:rPr lang="nl-NL" b="1" dirty="0">
                <a:solidFill>
                  <a:srgbClr val="FF0000"/>
                </a:solidFill>
              </a:rPr>
              <a:t>non-</a:t>
            </a:r>
            <a:r>
              <a:rPr lang="nl-NL" b="1" dirty="0" err="1">
                <a:solidFill>
                  <a:srgbClr val="00B050"/>
                </a:solidFill>
              </a:rPr>
              <a:t>rotating</a:t>
            </a:r>
            <a:r>
              <a:rPr lang="nl-NL" dirty="0"/>
              <a:t> </a:t>
            </a:r>
            <a:r>
              <a:rPr lang="nl-NL" dirty="0" err="1"/>
              <a:t>coordinate</a:t>
            </a:r>
            <a:r>
              <a:rPr lang="nl-NL" dirty="0"/>
              <a:t> system</a:t>
            </a:r>
          </a:p>
          <a:p>
            <a:endParaRPr lang="nl-NL" dirty="0"/>
          </a:p>
        </p:txBody>
      </p:sp>
      <p:sp>
        <p:nvSpPr>
          <p:cNvPr id="11" name="Pijl: gekromd omhoog 10">
            <a:extLst>
              <a:ext uri="{FF2B5EF4-FFF2-40B4-BE49-F238E27FC236}">
                <a16:creationId xmlns:a16="http://schemas.microsoft.com/office/drawing/2014/main" id="{A25302CB-6ADA-4352-9298-93E044ACB951}"/>
              </a:ext>
            </a:extLst>
          </p:cNvPr>
          <p:cNvSpPr/>
          <p:nvPr/>
        </p:nvSpPr>
        <p:spPr>
          <a:xfrm>
            <a:off x="2917926" y="1208734"/>
            <a:ext cx="560654" cy="166861"/>
          </a:xfrm>
          <a:prstGeom prst="curved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815323A-6CC0-486E-9424-C957A3B80C25}"/>
              </a:ext>
            </a:extLst>
          </p:cNvPr>
          <p:cNvSpPr txBox="1"/>
          <p:nvPr/>
        </p:nvSpPr>
        <p:spPr>
          <a:xfrm>
            <a:off x="3317639" y="876348"/>
            <a:ext cx="521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baseline="-25000" dirty="0">
                <a:solidFill>
                  <a:srgbClr val="00B050"/>
                </a:solidFill>
              </a:rPr>
              <a:t>tilt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E113B380-5556-4639-BA76-46CF178051E2}"/>
              </a:ext>
            </a:extLst>
          </p:cNvPr>
          <p:cNvSpPr txBox="1"/>
          <p:nvPr/>
        </p:nvSpPr>
        <p:spPr>
          <a:xfrm>
            <a:off x="4351448" y="2279467"/>
            <a:ext cx="600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solidFill>
                  <a:srgbClr val="00B050"/>
                </a:solidFill>
              </a:rPr>
              <a:t>θ</a:t>
            </a:r>
            <a:r>
              <a:rPr lang="en-US" baseline="-25000" dirty="0">
                <a:solidFill>
                  <a:srgbClr val="00B050"/>
                </a:solidFill>
              </a:rPr>
              <a:t>yaw</a:t>
            </a:r>
            <a:endParaRPr lang="en-NL" baseline="-25000" dirty="0">
              <a:solidFill>
                <a:srgbClr val="00B050"/>
              </a:solidFill>
            </a:endParaRPr>
          </a:p>
        </p:txBody>
      </p:sp>
      <p:sp>
        <p:nvSpPr>
          <p:cNvPr id="14" name="Pijl: gekromd omhoog 13">
            <a:extLst>
              <a:ext uri="{FF2B5EF4-FFF2-40B4-BE49-F238E27FC236}">
                <a16:creationId xmlns:a16="http://schemas.microsoft.com/office/drawing/2014/main" id="{D3B93F66-7F36-496A-BE97-A7BB641FE7EE}"/>
              </a:ext>
            </a:extLst>
          </p:cNvPr>
          <p:cNvSpPr/>
          <p:nvPr/>
        </p:nvSpPr>
        <p:spPr>
          <a:xfrm rot="5400000">
            <a:off x="3959684" y="2286274"/>
            <a:ext cx="560654" cy="166861"/>
          </a:xfrm>
          <a:prstGeom prst="curved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2E19B249-2D37-4BD8-A9F2-6585D2F71123}"/>
              </a:ext>
            </a:extLst>
          </p:cNvPr>
          <p:cNvSpPr txBox="1"/>
          <p:nvPr/>
        </p:nvSpPr>
        <p:spPr>
          <a:xfrm>
            <a:off x="3210988" y="1359742"/>
            <a:ext cx="726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>
                <a:solidFill>
                  <a:srgbClr val="FF0000"/>
                </a:solidFill>
              </a:rPr>
              <a:t>M</a:t>
            </a:r>
            <a:r>
              <a:rPr lang="en-US" baseline="-25000" dirty="0" err="1">
                <a:solidFill>
                  <a:srgbClr val="FF0000"/>
                </a:solidFill>
              </a:rPr>
              <a:t>tilt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C0A59E8F-74C7-43C6-B94E-6E7D67109CC7}"/>
              </a:ext>
            </a:extLst>
          </p:cNvPr>
          <p:cNvSpPr txBox="1"/>
          <p:nvPr/>
        </p:nvSpPr>
        <p:spPr>
          <a:xfrm>
            <a:off x="1966662" y="2477528"/>
            <a:ext cx="726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>
                <a:solidFill>
                  <a:srgbClr val="FF0000"/>
                </a:solidFill>
              </a:rPr>
              <a:t>M</a:t>
            </a:r>
            <a:r>
              <a:rPr lang="en-US" baseline="-25000" dirty="0" err="1">
                <a:solidFill>
                  <a:srgbClr val="FF0000"/>
                </a:solidFill>
              </a:rPr>
              <a:t>yaw</a:t>
            </a:r>
            <a:endParaRPr lang="en-NL" baseline="-25000" dirty="0">
              <a:solidFill>
                <a:srgbClr val="FF0000"/>
              </a:solidFill>
            </a:endParaRPr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18A99AAA-5112-4EDA-B7A7-CE723C0B1FF0}"/>
              </a:ext>
            </a:extLst>
          </p:cNvPr>
          <p:cNvGrpSpPr/>
          <p:nvPr/>
        </p:nvGrpSpPr>
        <p:grpSpPr>
          <a:xfrm>
            <a:off x="2125707" y="2390699"/>
            <a:ext cx="353781" cy="146868"/>
            <a:chOff x="3333783" y="3737220"/>
            <a:chExt cx="353781" cy="146868"/>
          </a:xfrm>
        </p:grpSpPr>
        <p:grpSp>
          <p:nvGrpSpPr>
            <p:cNvPr id="18" name="Groep 17">
              <a:extLst>
                <a:ext uri="{FF2B5EF4-FFF2-40B4-BE49-F238E27FC236}">
                  <a16:creationId xmlns:a16="http://schemas.microsoft.com/office/drawing/2014/main" id="{E96C0908-D635-4F22-89E3-E3A834A1E276}"/>
                </a:ext>
              </a:extLst>
            </p:cNvPr>
            <p:cNvGrpSpPr/>
            <p:nvPr/>
          </p:nvGrpSpPr>
          <p:grpSpPr>
            <a:xfrm rot="2700000" flipH="1" flipV="1">
              <a:off x="3334271" y="3737220"/>
              <a:ext cx="144000" cy="144000"/>
              <a:chOff x="1476000" y="1779372"/>
              <a:chExt cx="362465" cy="362465"/>
            </a:xfrm>
          </p:grpSpPr>
          <p:cxnSp>
            <p:nvCxnSpPr>
              <p:cNvPr id="22" name="Rechte verbindingslijn 21">
                <a:extLst>
                  <a:ext uri="{FF2B5EF4-FFF2-40B4-BE49-F238E27FC236}">
                    <a16:creationId xmlns:a16="http://schemas.microsoft.com/office/drawing/2014/main" id="{66ABBE69-111E-4961-812F-10B784C3C4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Rechte verbindingslijn 22">
                <a:extLst>
                  <a:ext uri="{FF2B5EF4-FFF2-40B4-BE49-F238E27FC236}">
                    <a16:creationId xmlns:a16="http://schemas.microsoft.com/office/drawing/2014/main" id="{FD924E41-A25D-4C1F-B050-F6909E137AA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B93D34D8-C9B0-4303-AF2A-AFEA9BE356E0}"/>
                </a:ext>
              </a:extLst>
            </p:cNvPr>
            <p:cNvSpPr/>
            <p:nvPr/>
          </p:nvSpPr>
          <p:spPr>
            <a:xfrm>
              <a:off x="3333783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362E77E6-6381-4B2A-934A-AF46B0931214}"/>
                </a:ext>
              </a:extLst>
            </p:cNvPr>
            <p:cNvSpPr/>
            <p:nvPr/>
          </p:nvSpPr>
          <p:spPr>
            <a:xfrm>
              <a:off x="3543564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2D61FA8C-BC70-4C23-B2A2-D48299FDED4B}"/>
                </a:ext>
              </a:extLst>
            </p:cNvPr>
            <p:cNvSpPr/>
            <p:nvPr/>
          </p:nvSpPr>
          <p:spPr>
            <a:xfrm>
              <a:off x="3597564" y="3791220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grpSp>
        <p:nvGrpSpPr>
          <p:cNvPr id="24" name="Groep 23">
            <a:extLst>
              <a:ext uri="{FF2B5EF4-FFF2-40B4-BE49-F238E27FC236}">
                <a16:creationId xmlns:a16="http://schemas.microsoft.com/office/drawing/2014/main" id="{7B96D73B-4CE2-48B6-80B4-3DDB4DD9DA9D}"/>
              </a:ext>
            </a:extLst>
          </p:cNvPr>
          <p:cNvGrpSpPr/>
          <p:nvPr/>
        </p:nvGrpSpPr>
        <p:grpSpPr>
          <a:xfrm>
            <a:off x="3308128" y="1737239"/>
            <a:ext cx="353781" cy="146868"/>
            <a:chOff x="3333783" y="3737220"/>
            <a:chExt cx="353781" cy="146868"/>
          </a:xfrm>
        </p:grpSpPr>
        <p:grpSp>
          <p:nvGrpSpPr>
            <p:cNvPr id="25" name="Groep 24">
              <a:extLst>
                <a:ext uri="{FF2B5EF4-FFF2-40B4-BE49-F238E27FC236}">
                  <a16:creationId xmlns:a16="http://schemas.microsoft.com/office/drawing/2014/main" id="{ECAEAFCC-EF61-4E87-B66D-F843FD38285C}"/>
                </a:ext>
              </a:extLst>
            </p:cNvPr>
            <p:cNvGrpSpPr/>
            <p:nvPr/>
          </p:nvGrpSpPr>
          <p:grpSpPr>
            <a:xfrm rot="2700000" flipH="1" flipV="1">
              <a:off x="3334271" y="3737220"/>
              <a:ext cx="144000" cy="144000"/>
              <a:chOff x="1476000" y="1779372"/>
              <a:chExt cx="362465" cy="362465"/>
            </a:xfrm>
          </p:grpSpPr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C854337E-F5E4-4ACB-ADE0-38727B32F3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chte verbindingslijn 29">
                <a:extLst>
                  <a:ext uri="{FF2B5EF4-FFF2-40B4-BE49-F238E27FC236}">
                    <a16:creationId xmlns:a16="http://schemas.microsoft.com/office/drawing/2014/main" id="{25B62DAE-95F8-4AE4-88A7-462BF63D12B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76000" y="1960605"/>
                <a:ext cx="362465" cy="0"/>
              </a:xfrm>
              <a:prstGeom prst="line">
                <a:avLst/>
              </a:prstGeom>
              <a:ln w="127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3F32A4B0-297E-448D-8E11-F796883E2523}"/>
                </a:ext>
              </a:extLst>
            </p:cNvPr>
            <p:cNvSpPr/>
            <p:nvPr/>
          </p:nvSpPr>
          <p:spPr>
            <a:xfrm>
              <a:off x="3333783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CACF9732-DDB8-45C5-A3D9-A616610720E4}"/>
                </a:ext>
              </a:extLst>
            </p:cNvPr>
            <p:cNvSpPr/>
            <p:nvPr/>
          </p:nvSpPr>
          <p:spPr>
            <a:xfrm>
              <a:off x="3543564" y="3740088"/>
              <a:ext cx="144000" cy="1440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EAAF38FA-9FFD-4B5A-8D47-EC10BA435976}"/>
                </a:ext>
              </a:extLst>
            </p:cNvPr>
            <p:cNvSpPr/>
            <p:nvPr/>
          </p:nvSpPr>
          <p:spPr>
            <a:xfrm>
              <a:off x="3597564" y="3791220"/>
              <a:ext cx="36000" cy="36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grpSp>
        <p:nvGrpSpPr>
          <p:cNvPr id="8" name="Groep 7">
            <a:extLst>
              <a:ext uri="{FF2B5EF4-FFF2-40B4-BE49-F238E27FC236}">
                <a16:creationId xmlns:a16="http://schemas.microsoft.com/office/drawing/2014/main" id="{BABE3777-676A-4474-B8CE-A04D3F5C66F6}"/>
              </a:ext>
            </a:extLst>
          </p:cNvPr>
          <p:cNvGrpSpPr/>
          <p:nvPr/>
        </p:nvGrpSpPr>
        <p:grpSpPr>
          <a:xfrm>
            <a:off x="1773203" y="864126"/>
            <a:ext cx="2965566" cy="2965566"/>
            <a:chOff x="1191312" y="980653"/>
            <a:chExt cx="2965566" cy="2965566"/>
          </a:xfrm>
        </p:grpSpPr>
        <p:cxnSp>
          <p:nvCxnSpPr>
            <p:cNvPr id="9" name="Rechte verbindingslijn 8">
              <a:extLst>
                <a:ext uri="{FF2B5EF4-FFF2-40B4-BE49-F238E27FC236}">
                  <a16:creationId xmlns:a16="http://schemas.microsoft.com/office/drawing/2014/main" id="{BFD1923B-0C33-4ABF-878C-5DAB9B9B89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91312" y="2466111"/>
              <a:ext cx="2965566" cy="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22C9E394-6B87-460C-971B-54C986DF65F0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130591" y="2463435"/>
              <a:ext cx="2965566" cy="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hthoek 33">
            <a:extLst>
              <a:ext uri="{FF2B5EF4-FFF2-40B4-BE49-F238E27FC236}">
                <a16:creationId xmlns:a16="http://schemas.microsoft.com/office/drawing/2014/main" id="{0CBECD10-5920-4DD6-B5B5-536EC1AD94F3}"/>
              </a:ext>
            </a:extLst>
          </p:cNvPr>
          <p:cNvSpPr/>
          <p:nvPr/>
        </p:nvSpPr>
        <p:spPr>
          <a:xfrm>
            <a:off x="6434663" y="1344393"/>
            <a:ext cx="864000" cy="82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Wind turbine</a:t>
            </a:r>
            <a:endParaRPr lang="en-NL" sz="1600" dirty="0"/>
          </a:p>
        </p:txBody>
      </p:sp>
      <p:cxnSp>
        <p:nvCxnSpPr>
          <p:cNvPr id="35" name="Rechte verbindingslijn met pijl 34">
            <a:extLst>
              <a:ext uri="{FF2B5EF4-FFF2-40B4-BE49-F238E27FC236}">
                <a16:creationId xmlns:a16="http://schemas.microsoft.com/office/drawing/2014/main" id="{918A28AF-8EC3-4210-9D4E-F7D5B41FCEE1}"/>
              </a:ext>
            </a:extLst>
          </p:cNvPr>
          <p:cNvCxnSpPr>
            <a:cxnSpLocks/>
          </p:cNvCxnSpPr>
          <p:nvPr/>
        </p:nvCxnSpPr>
        <p:spPr>
          <a:xfrm>
            <a:off x="6055707" y="1466996"/>
            <a:ext cx="382279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C29DD58C-BC85-4A4A-8DBA-6E9EC8CA5FC4}"/>
              </a:ext>
            </a:extLst>
          </p:cNvPr>
          <p:cNvCxnSpPr>
            <a:cxnSpLocks/>
          </p:cNvCxnSpPr>
          <p:nvPr/>
        </p:nvCxnSpPr>
        <p:spPr>
          <a:xfrm>
            <a:off x="6055707" y="1769243"/>
            <a:ext cx="382279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Rechte verbindingslijn met pijl 36">
            <a:extLst>
              <a:ext uri="{FF2B5EF4-FFF2-40B4-BE49-F238E27FC236}">
                <a16:creationId xmlns:a16="http://schemas.microsoft.com/office/drawing/2014/main" id="{5D03D54F-FBF9-4826-836F-7F36869372D3}"/>
              </a:ext>
            </a:extLst>
          </p:cNvPr>
          <p:cNvCxnSpPr>
            <a:cxnSpLocks/>
          </p:cNvCxnSpPr>
          <p:nvPr/>
        </p:nvCxnSpPr>
        <p:spPr>
          <a:xfrm>
            <a:off x="6055707" y="2078217"/>
            <a:ext cx="382278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Rechte verbindingslijn met pijl 37">
            <a:extLst>
              <a:ext uri="{FF2B5EF4-FFF2-40B4-BE49-F238E27FC236}">
                <a16:creationId xmlns:a16="http://schemas.microsoft.com/office/drawing/2014/main" id="{4CEF3013-5492-479A-BE32-9BD9E6007F02}"/>
              </a:ext>
            </a:extLst>
          </p:cNvPr>
          <p:cNvCxnSpPr>
            <a:cxnSpLocks/>
          </p:cNvCxnSpPr>
          <p:nvPr/>
        </p:nvCxnSpPr>
        <p:spPr>
          <a:xfrm>
            <a:off x="7301209" y="1466996"/>
            <a:ext cx="382279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Rechte verbindingslijn met pijl 38">
            <a:extLst>
              <a:ext uri="{FF2B5EF4-FFF2-40B4-BE49-F238E27FC236}">
                <a16:creationId xmlns:a16="http://schemas.microsoft.com/office/drawing/2014/main" id="{572D2D96-A3A2-4160-B9B9-0C307D79EA2C}"/>
              </a:ext>
            </a:extLst>
          </p:cNvPr>
          <p:cNvCxnSpPr>
            <a:cxnSpLocks/>
          </p:cNvCxnSpPr>
          <p:nvPr/>
        </p:nvCxnSpPr>
        <p:spPr>
          <a:xfrm>
            <a:off x="7301209" y="1769243"/>
            <a:ext cx="382279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Rechte verbindingslijn met pijl 39">
            <a:extLst>
              <a:ext uri="{FF2B5EF4-FFF2-40B4-BE49-F238E27FC236}">
                <a16:creationId xmlns:a16="http://schemas.microsoft.com/office/drawing/2014/main" id="{CE31DA0C-964B-49F7-AAC7-6593BFB83203}"/>
              </a:ext>
            </a:extLst>
          </p:cNvPr>
          <p:cNvCxnSpPr>
            <a:cxnSpLocks/>
          </p:cNvCxnSpPr>
          <p:nvPr/>
        </p:nvCxnSpPr>
        <p:spPr>
          <a:xfrm>
            <a:off x="7301209" y="2078217"/>
            <a:ext cx="382278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hthoek 40">
                <a:extLst>
                  <a:ext uri="{FF2B5EF4-FFF2-40B4-BE49-F238E27FC236}">
                    <a16:creationId xmlns:a16="http://schemas.microsoft.com/office/drawing/2014/main" id="{7587C4AC-841C-4944-88CF-8762FEBAA34A}"/>
                  </a:ext>
                </a:extLst>
              </p:cNvPr>
              <p:cNvSpPr/>
              <p:nvPr/>
            </p:nvSpPr>
            <p:spPr>
              <a:xfrm>
                <a:off x="5196185" y="1344393"/>
                <a:ext cx="864000" cy="82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/>
                  <a:t>MBC(</a:t>
                </a:r>
                <a14:m>
                  <m:oMath xmlns:m="http://schemas.openxmlformats.org/officeDocument/2006/math">
                    <m:r>
                      <a:rPr lang="nl-NL" sz="1400" b="0" i="1" smtClean="0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400" dirty="0"/>
                  <a:t>)</a:t>
                </a:r>
                <a:endParaRPr lang="en-NL" sz="1400" dirty="0"/>
              </a:p>
            </p:txBody>
          </p:sp>
        </mc:Choice>
        <mc:Fallback xmlns="">
          <p:sp>
            <p:nvSpPr>
              <p:cNvPr id="41" name="Rechthoek 40">
                <a:extLst>
                  <a:ext uri="{FF2B5EF4-FFF2-40B4-BE49-F238E27FC236}">
                    <a16:creationId xmlns:a16="http://schemas.microsoft.com/office/drawing/2014/main" id="{7587C4AC-841C-4944-88CF-8762FEBAA3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6185" y="1344393"/>
                <a:ext cx="864000" cy="82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5416CB57-47A9-45FE-B7D1-FC7BBA51F758}"/>
                  </a:ext>
                </a:extLst>
              </p:cNvPr>
              <p:cNvSpPr/>
              <p:nvPr/>
            </p:nvSpPr>
            <p:spPr>
              <a:xfrm>
                <a:off x="7683487" y="1379997"/>
                <a:ext cx="864000" cy="82800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/>
                  <a:t>MBC</a:t>
                </a:r>
                <a:r>
                  <a:rPr lang="en-US" sz="1400" baseline="30000" dirty="0"/>
                  <a:t>-1 </a:t>
                </a:r>
                <a:r>
                  <a:rPr lang="en-US" sz="1400" dirty="0"/>
                  <a:t>(</a:t>
                </a:r>
                <a14:m>
                  <m:oMath xmlns:m="http://schemas.openxmlformats.org/officeDocument/2006/math">
                    <m:r>
                      <a:rPr lang="nl-NL" sz="1400" i="1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nl-NL" sz="1400" dirty="0"/>
                  <a:t>)</a:t>
                </a:r>
                <a:endParaRPr lang="en-NL" sz="1400" baseline="30000" dirty="0"/>
              </a:p>
            </p:txBody>
          </p:sp>
        </mc:Choice>
        <mc:Fallback xmlns=""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5416CB57-47A9-45FE-B7D1-FC7BBA51F7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3487" y="1379997"/>
                <a:ext cx="864000" cy="82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Rechte verbindingslijn met pijl 42">
            <a:extLst>
              <a:ext uri="{FF2B5EF4-FFF2-40B4-BE49-F238E27FC236}">
                <a16:creationId xmlns:a16="http://schemas.microsoft.com/office/drawing/2014/main" id="{6E1F967B-20D9-4B90-A964-C15E2E4A9817}"/>
              </a:ext>
            </a:extLst>
          </p:cNvPr>
          <p:cNvCxnSpPr>
            <a:cxnSpLocks/>
          </p:cNvCxnSpPr>
          <p:nvPr/>
        </p:nvCxnSpPr>
        <p:spPr>
          <a:xfrm>
            <a:off x="4552947" y="1466996"/>
            <a:ext cx="636282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Rechte verbindingslijn met pijl 43">
            <a:extLst>
              <a:ext uri="{FF2B5EF4-FFF2-40B4-BE49-F238E27FC236}">
                <a16:creationId xmlns:a16="http://schemas.microsoft.com/office/drawing/2014/main" id="{CF42E3EA-411F-4ECA-8391-8970A79ECF20}"/>
              </a:ext>
            </a:extLst>
          </p:cNvPr>
          <p:cNvCxnSpPr>
            <a:cxnSpLocks/>
          </p:cNvCxnSpPr>
          <p:nvPr/>
        </p:nvCxnSpPr>
        <p:spPr>
          <a:xfrm>
            <a:off x="4552947" y="2078217"/>
            <a:ext cx="636281" cy="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Rechte verbindingslijn met pijl 44">
            <a:extLst>
              <a:ext uri="{FF2B5EF4-FFF2-40B4-BE49-F238E27FC236}">
                <a16:creationId xmlns:a16="http://schemas.microsoft.com/office/drawing/2014/main" id="{873DB04F-42B5-4B94-9E3A-E73065C29314}"/>
              </a:ext>
            </a:extLst>
          </p:cNvPr>
          <p:cNvCxnSpPr>
            <a:cxnSpLocks/>
          </p:cNvCxnSpPr>
          <p:nvPr/>
        </p:nvCxnSpPr>
        <p:spPr>
          <a:xfrm>
            <a:off x="8542452" y="1466996"/>
            <a:ext cx="569855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Rechte verbindingslijn met pijl 45">
            <a:extLst>
              <a:ext uri="{FF2B5EF4-FFF2-40B4-BE49-F238E27FC236}">
                <a16:creationId xmlns:a16="http://schemas.microsoft.com/office/drawing/2014/main" id="{7897E1FB-35D1-48D5-A9F3-AFA4DABDC6DD}"/>
              </a:ext>
            </a:extLst>
          </p:cNvPr>
          <p:cNvCxnSpPr>
            <a:cxnSpLocks/>
          </p:cNvCxnSpPr>
          <p:nvPr/>
        </p:nvCxnSpPr>
        <p:spPr>
          <a:xfrm>
            <a:off x="8542452" y="2078217"/>
            <a:ext cx="569855" cy="0"/>
          </a:xfrm>
          <a:prstGeom prst="straightConnector1">
            <a:avLst/>
          </a:prstGeom>
          <a:ln>
            <a:solidFill>
              <a:srgbClr val="FF7D7D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Ovaal 47">
            <a:extLst>
              <a:ext uri="{FF2B5EF4-FFF2-40B4-BE49-F238E27FC236}">
                <a16:creationId xmlns:a16="http://schemas.microsoft.com/office/drawing/2014/main" id="{69B167C1-1199-4960-8D1A-9408071E1BF2}"/>
              </a:ext>
            </a:extLst>
          </p:cNvPr>
          <p:cNvSpPr/>
          <p:nvPr/>
        </p:nvSpPr>
        <p:spPr>
          <a:xfrm>
            <a:off x="4543617" y="1039850"/>
            <a:ext cx="648000" cy="5040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AB29E59E-A98A-4E42-8C10-E47FCCC30AAF}"/>
              </a:ext>
            </a:extLst>
          </p:cNvPr>
          <p:cNvSpPr/>
          <p:nvPr/>
        </p:nvSpPr>
        <p:spPr>
          <a:xfrm>
            <a:off x="8486753" y="1022000"/>
            <a:ext cx="648000" cy="504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D06F76BA-FBEB-4855-B158-10D13CF16C4E}"/>
              </a:ext>
            </a:extLst>
          </p:cNvPr>
          <p:cNvSpPr txBox="1"/>
          <p:nvPr/>
        </p:nvSpPr>
        <p:spPr>
          <a:xfrm>
            <a:off x="1763106" y="4794250"/>
            <a:ext cx="690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Introduction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</a:t>
            </a:r>
            <a:r>
              <a:rPr lang="nl-NL" sz="14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Recap</a:t>
            </a:r>
            <a:r>
              <a:rPr lang="nl-NL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MBC 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Decoupling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analysis         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High-fidelity</a:t>
            </a:r>
            <a:r>
              <a:rPr lang="nl-NL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nl-NL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results</a:t>
            </a:r>
            <a:endParaRPr lang="nl-NL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D71B1BF3-BFF3-4776-BBE1-7AC597BE7F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96911" y="2267146"/>
            <a:ext cx="3359999" cy="25200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4E7E123E-9CCC-4E8C-B443-350F76DF89C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196911" y="2267146"/>
            <a:ext cx="3359999" cy="25200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E4325C3F-9FDD-4243-A213-D5EB76B10A1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196911" y="2267146"/>
            <a:ext cx="3359999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4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83951E-6 L 0.14566 0.04599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4" y="228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34568E-6 L 0.02448 -0.11265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-564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0.71511 -0.15092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47" y="-756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35802E-6 L 0.57917 -0.0524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58" y="-262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Rot by="2700000">
                                      <p:cBhvr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/>
      <p:bldP spid="12" grpId="1"/>
      <p:bldP spid="13" grpId="0"/>
      <p:bldP spid="13" grpId="1"/>
      <p:bldP spid="14" grpId="0" animBg="1"/>
      <p:bldP spid="14" grpId="1" animBg="1"/>
      <p:bldP spid="15" grpId="1"/>
      <p:bldP spid="15" grpId="2"/>
      <p:bldP spid="16" grpId="1"/>
      <p:bldP spid="16" grpId="2"/>
      <p:bldP spid="41" grpId="0" animBg="1"/>
      <p:bldP spid="42" grpId="0" animBg="1"/>
      <p:bldP spid="48" grpId="0" animBg="1"/>
      <p:bldP spid="4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U Delft">
      <a:dk1>
        <a:sysClr val="windowText" lastClr="000000"/>
      </a:dk1>
      <a:lt1>
        <a:srgbClr val="FFFFFF"/>
      </a:lt1>
      <a:dk2>
        <a:srgbClr val="00A6D6"/>
      </a:dk2>
      <a:lt2>
        <a:srgbClr val="FFFFFF"/>
      </a:lt2>
      <a:accent1>
        <a:srgbClr val="A5CA1A"/>
      </a:accent1>
      <a:accent2>
        <a:srgbClr val="E21A1A"/>
      </a:accent2>
      <a:accent3>
        <a:srgbClr val="6D177F"/>
      </a:accent3>
      <a:accent4>
        <a:srgbClr val="E64616"/>
      </a:accent4>
      <a:accent5>
        <a:srgbClr val="008891"/>
      </a:accent5>
      <a:accent6>
        <a:srgbClr val="6B868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2121</TotalTime>
  <Words>2196</Words>
  <Application>Microsoft Office PowerPoint</Application>
  <PresentationFormat>Diavoorstelling (16:9)</PresentationFormat>
  <Paragraphs>191</Paragraphs>
  <Slides>15</Slides>
  <Notes>15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3</vt:i4>
      </vt:variant>
      <vt:variant>
        <vt:lpstr>Diatitels</vt:lpstr>
      </vt:variant>
      <vt:variant>
        <vt:i4>15</vt:i4>
      </vt:variant>
    </vt:vector>
  </HeadingPairs>
  <TitlesOfParts>
    <vt:vector size="28" baseType="lpstr">
      <vt:lpstr>SimSun</vt:lpstr>
      <vt:lpstr>Arial</vt:lpstr>
      <vt:lpstr>Calibri</vt:lpstr>
      <vt:lpstr>Cambria</vt:lpstr>
      <vt:lpstr>Cambria Math</vt:lpstr>
      <vt:lpstr>Segoe UI</vt:lpstr>
      <vt:lpstr>Segoe UI Light</vt:lpstr>
      <vt:lpstr>Tahoma</vt:lpstr>
      <vt:lpstr>Tahoma </vt:lpstr>
      <vt:lpstr>Times New Roman</vt:lpstr>
      <vt:lpstr>Office Theme</vt:lpstr>
      <vt:lpstr>Custom Design</vt:lpstr>
      <vt:lpstr>1_Custom Design</vt:lpstr>
      <vt:lpstr>On the Importance of the  Azimuth Offset for 2P Individual Pitch Control</vt:lpstr>
      <vt:lpstr>Why Individual Pitch Control (IPC)?</vt:lpstr>
      <vt:lpstr>Where do these oscillations come from?</vt:lpstr>
      <vt:lpstr>The general implementation of IPC</vt:lpstr>
      <vt:lpstr>The azimuth offset: what do scientists say?</vt:lpstr>
      <vt:lpstr>Further analysis on the azimuth offset</vt:lpstr>
      <vt:lpstr>Focus of this presentation on 2P</vt:lpstr>
      <vt:lpstr>The Multi-Blade Coordinate transformation</vt:lpstr>
      <vt:lpstr>The Multi-Blade Coordinate transformation</vt:lpstr>
      <vt:lpstr>Reduction of coupling</vt:lpstr>
      <vt:lpstr>Control sensitivity analysis</vt:lpstr>
      <vt:lpstr>Fatigue load reductions</vt:lpstr>
      <vt:lpstr>Damage Equavalent Load reductions</vt:lpstr>
      <vt:lpstr>Wrap-up</vt:lpstr>
      <vt:lpstr>On the Importance of the  Azimuth Offset for 2P Individual Pitch Control</vt:lpstr>
    </vt:vector>
  </TitlesOfParts>
  <Company>TU Delft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Saskia de Been</dc:creator>
  <cp:lastModifiedBy>Sebastiaan Mulders</cp:lastModifiedBy>
  <cp:revision>316</cp:revision>
  <dcterms:created xsi:type="dcterms:W3CDTF">2015-07-09T11:57:30Z</dcterms:created>
  <dcterms:modified xsi:type="dcterms:W3CDTF">2019-06-19T08:02:02Z</dcterms:modified>
</cp:coreProperties>
</file>